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4"/>
  </p:sldMasterIdLst>
  <p:notesMasterIdLst>
    <p:notesMasterId r:id="rId42"/>
  </p:notesMasterIdLst>
  <p:sldIdLst>
    <p:sldId id="257" r:id="rId5"/>
    <p:sldId id="326" r:id="rId6"/>
    <p:sldId id="316" r:id="rId7"/>
    <p:sldId id="328" r:id="rId8"/>
    <p:sldId id="329" r:id="rId9"/>
    <p:sldId id="330" r:id="rId10"/>
    <p:sldId id="332" r:id="rId11"/>
    <p:sldId id="285" r:id="rId12"/>
    <p:sldId id="290" r:id="rId13"/>
    <p:sldId id="266" r:id="rId14"/>
    <p:sldId id="317" r:id="rId15"/>
    <p:sldId id="286" r:id="rId16"/>
    <p:sldId id="318" r:id="rId17"/>
    <p:sldId id="287" r:id="rId18"/>
    <p:sldId id="288" r:id="rId19"/>
    <p:sldId id="289" r:id="rId20"/>
    <p:sldId id="322" r:id="rId21"/>
    <p:sldId id="331" r:id="rId22"/>
    <p:sldId id="333" r:id="rId23"/>
    <p:sldId id="338" r:id="rId24"/>
    <p:sldId id="334" r:id="rId25"/>
    <p:sldId id="335" r:id="rId26"/>
    <p:sldId id="339" r:id="rId27"/>
    <p:sldId id="336" r:id="rId28"/>
    <p:sldId id="337" r:id="rId29"/>
    <p:sldId id="325" r:id="rId30"/>
    <p:sldId id="320" r:id="rId31"/>
    <p:sldId id="327" r:id="rId32"/>
    <p:sldId id="321" r:id="rId33"/>
    <p:sldId id="324" r:id="rId34"/>
    <p:sldId id="264" r:id="rId35"/>
    <p:sldId id="279" r:id="rId36"/>
    <p:sldId id="323" r:id="rId37"/>
    <p:sldId id="319" r:id="rId38"/>
    <p:sldId id="268" r:id="rId39"/>
    <p:sldId id="314" r:id="rId40"/>
    <p:sldId id="315" r:id="rId41"/>
  </p:sldIdLst>
  <p:sldSz cx="9144000" cy="6858000" type="screen4x3"/>
  <p:notesSz cx="6858000" cy="9144000"/>
  <p:embeddedFontLst>
    <p:embeddedFont>
      <p:font typeface="Acumin Pro" panose="020B0604020202020204" charset="0"/>
      <p:regular r:id="rId43"/>
      <p:bold r:id="rId44"/>
      <p:italic r:id="rId45"/>
      <p:boldItalic r:id="rId46"/>
    </p:embeddedFont>
    <p:embeddedFont>
      <p:font typeface="Acumin Pro ExtraCondensed" panose="020B0604020202020204" charset="0"/>
      <p:regular r:id="rId47"/>
      <p:bold r:id="rId48"/>
      <p:italic r:id="rId49"/>
      <p:boldItalic r:id="rId50"/>
    </p:embeddedFont>
    <p:embeddedFont>
      <p:font typeface="Acumin Pro Semibold" panose="020B0604020202020204" charset="0"/>
      <p:regular r:id="rId51"/>
      <p:bold r:id="rId52"/>
      <p:italic r:id="rId53"/>
      <p:boldItalic r:id="rId54"/>
    </p:embeddedFont>
    <p:embeddedFont>
      <p:font typeface="Acumin Pro SemiCondensed"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371D25-400F-4ADA-AFF5-52A0A1CBBF44}" v="1084" dt="2023-02-10T15:04:55.666"/>
    <p1510:client id="{3941ECE3-5B09-3048-962A-838BBC043242}" v="215" dt="2023-02-15T22:09:04.825"/>
    <p1510:client id="{6D358EC3-F78E-7C78-21C9-9CB954E96DA3}" v="248" dt="2023-02-27T21:41:07.131"/>
    <p1510:client id="{73C6F70C-DA7B-515C-6648-2A129084A7CC}" v="26" dt="2023-02-17T22:02:17.628"/>
    <p1510:client id="{78EA301B-747F-4815-9818-6B62A8A0A0AE}" v="2" dt="2023-02-13T20:23:40.851"/>
    <p1510:client id="{A0090660-C63C-4518-B999-C28942A2E8CF}" v="67" dt="2023-02-14T19:38:36.458"/>
    <p1510:client id="{CA0EF94F-233E-4281-9478-E2520A663928}" v="68" dt="2023-02-23T21:52:38.532"/>
    <p1510:client id="{FA725CE2-29AA-88CD-BB08-74AAFA0DB567}" v="139" dt="2023-02-22T21:59:51.1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8" autoAdjust="0"/>
    <p:restoredTop sz="86419"/>
  </p:normalViewPr>
  <p:slideViewPr>
    <p:cSldViewPr snapToGrid="0" snapToObjects="1">
      <p:cViewPr varScale="1">
        <p:scale>
          <a:sx n="66" d="100"/>
          <a:sy n="66" d="100"/>
        </p:scale>
        <p:origin x="1132" y="3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50" d="100"/>
          <a:sy n="50" d="100"/>
        </p:scale>
        <p:origin x="2708" y="2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font" Target="fonts/font17.fntdata"/><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5EAA-D64B-A54D-9AD6-840407C79D5E}" type="datetimeFigureOut">
              <a:rPr lang="en-US" smtClean="0"/>
              <a:t>10/25/2023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3A2B-14A6-8F47-B753-A658CA12576A}" type="slidenum">
              <a:rPr lang="en-US" smtClean="0"/>
              <a:t>‹#›</a:t>
            </a:fld>
            <a:endParaRPr lang="en-US"/>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1</a:t>
            </a:fld>
            <a:endParaRPr lang="en-US"/>
          </a:p>
        </p:txBody>
      </p:sp>
    </p:spTree>
    <p:extLst>
      <p:ext uri="{BB962C8B-B14F-4D97-AF65-F5344CB8AC3E}">
        <p14:creationId xmlns:p14="http://schemas.microsoft.com/office/powerpoint/2010/main" val="32376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Manager/ person compiling forms should review before sending to the business </a:t>
            </a:r>
            <a:r>
              <a:rPr lang="en-US" dirty="0" err="1"/>
              <a:t>ofifce</a:t>
            </a:r>
            <a:endParaRPr lang="en-US" dirty="0"/>
          </a:p>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16</a:t>
            </a:fld>
            <a:endParaRPr lang="en-US"/>
          </a:p>
        </p:txBody>
      </p:sp>
    </p:spTree>
    <p:extLst>
      <p:ext uri="{BB962C8B-B14F-4D97-AF65-F5344CB8AC3E}">
        <p14:creationId xmlns:p14="http://schemas.microsoft.com/office/powerpoint/2010/main" val="2151685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31</a:t>
            </a:fld>
            <a:endParaRPr lang="en-US"/>
          </a:p>
        </p:txBody>
      </p:sp>
    </p:spTree>
    <p:extLst>
      <p:ext uri="{BB962C8B-B14F-4D97-AF65-F5344CB8AC3E}">
        <p14:creationId xmlns:p14="http://schemas.microsoft.com/office/powerpoint/2010/main" val="2111707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32</a:t>
            </a:fld>
            <a:endParaRPr lang="en-US"/>
          </a:p>
        </p:txBody>
      </p:sp>
    </p:spTree>
    <p:extLst>
      <p:ext uri="{BB962C8B-B14F-4D97-AF65-F5344CB8AC3E}">
        <p14:creationId xmlns:p14="http://schemas.microsoft.com/office/powerpoint/2010/main" val="1372970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36</a:t>
            </a:fld>
            <a:endParaRPr lang="en-US"/>
          </a:p>
        </p:txBody>
      </p:sp>
    </p:spTree>
    <p:extLst>
      <p:ext uri="{BB962C8B-B14F-4D97-AF65-F5344CB8AC3E}">
        <p14:creationId xmlns:p14="http://schemas.microsoft.com/office/powerpoint/2010/main" val="2043987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37</a:t>
            </a:fld>
            <a:endParaRPr lang="en-US"/>
          </a:p>
        </p:txBody>
      </p:sp>
    </p:spTree>
    <p:extLst>
      <p:ext uri="{BB962C8B-B14F-4D97-AF65-F5344CB8AC3E}">
        <p14:creationId xmlns:p14="http://schemas.microsoft.com/office/powerpoint/2010/main" val="6693550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1562100" y="1597306"/>
            <a:ext cx="5993395" cy="1938992"/>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1562100" y="3813008"/>
            <a:ext cx="6128740" cy="99876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dirty="0">
                <a:solidFill>
                  <a:schemeClr val="accent1"/>
                </a:solidFill>
                <a:effectLst/>
                <a:latin typeface="Acumin Pro" panose="020B0504020202020204" pitchFamily="34" charset="77"/>
              </a:rPr>
              <a:t>https://</a:t>
            </a:r>
            <a:r>
              <a:rPr lang="en-US" dirty="0" err="1">
                <a:solidFill>
                  <a:schemeClr val="accent1"/>
                </a:solidFill>
                <a:effectLst/>
                <a:latin typeface="Acumin Pro" panose="020B0504020202020204" pitchFamily="34" charset="77"/>
              </a:rPr>
              <a:t>support.office.com</a:t>
            </a:r>
            <a:r>
              <a:rPr lang="en-US" dirty="0">
                <a:solidFill>
                  <a:schemeClr val="accent1"/>
                </a:solidFill>
                <a:effectLst/>
                <a:latin typeface="Acumin Pro" panose="020B0504020202020204" pitchFamily="34" charset="77"/>
              </a:rPr>
              <a:t>/</a:t>
            </a:r>
            <a:r>
              <a:rPr lang="en-US" dirty="0" err="1">
                <a:solidFill>
                  <a:schemeClr val="accent1"/>
                </a:solidFill>
                <a:effectLst/>
                <a:latin typeface="Acumin Pro" panose="020B0504020202020204" pitchFamily="34" charset="77"/>
              </a:rPr>
              <a:t>en</a:t>
            </a:r>
            <a:r>
              <a:rPr lang="en-US" dirty="0">
                <a:solidFill>
                  <a:schemeClr val="accent1"/>
                </a:solidFill>
                <a:effectLst/>
                <a:latin typeface="Acumin Pro" panose="020B0504020202020204" pitchFamily="34" charset="77"/>
              </a:rPr>
              <a:t>-us/article/Make-your-PowerPoint-presentations-accessible-6f7772b2-2f33-4bd2-8ca7-dae3b2b3ef25</a:t>
            </a:r>
            <a:endParaRPr lang="en-US" dirty="0">
              <a:solidFill>
                <a:schemeClr val="accent1"/>
              </a:solidFill>
            </a:endParaRPr>
          </a:p>
        </p:txBody>
      </p:sp>
      <p:pic>
        <p:nvPicPr>
          <p:cNvPr id="12" name="Purdue Logo" descr="Purdue Logo">
            <a:extLst>
              <a:ext uri="{FF2B5EF4-FFF2-40B4-BE49-F238E27FC236}">
                <a16:creationId xmlns:a16="http://schemas.microsoft.com/office/drawing/2014/main" id="{B21C3C35-DE04-B844-B5FE-2DE32EB44EA9}"/>
              </a:ext>
            </a:extLst>
          </p:cNvPr>
          <p:cNvPicPr>
            <a:picLocks noChangeAspect="1"/>
          </p:cNvPicPr>
          <p:nvPr/>
        </p:nvPicPr>
        <p:blipFill>
          <a:blip r:embed="rId2"/>
          <a:stretch>
            <a:fillRect/>
          </a:stretch>
        </p:blipFill>
        <p:spPr>
          <a:xfrm>
            <a:off x="853384" y="6087255"/>
            <a:ext cx="1916505" cy="341599"/>
          </a:xfrm>
          <a:prstGeom prst="rect">
            <a:avLst/>
          </a:prstGeom>
        </p:spPr>
      </p:pic>
      <p:sp>
        <p:nvSpPr>
          <p:cNvPr id="7" name="Date"/>
          <p:cNvSpPr>
            <a:spLocks noGrp="1"/>
          </p:cNvSpPr>
          <p:nvPr>
            <p:ph type="dt" sz="half" idx="10"/>
          </p:nvPr>
        </p:nvSpPr>
        <p:spPr>
          <a:xfrm>
            <a:off x="6936379" y="6220740"/>
            <a:ext cx="766418" cy="323968"/>
          </a:xfrm>
        </p:spPr>
        <p:txBody>
          <a:bodyPr/>
          <a:lstStyle>
            <a:lvl1pPr>
              <a:defRPr>
                <a:solidFill>
                  <a:schemeClr val="bg1">
                    <a:alpha val="70000"/>
                  </a:schemeClr>
                </a:solidFill>
              </a:defRPr>
            </a:lvl1pPr>
          </a:lstStyle>
          <a:p>
            <a:fld id="{D47A9A36-4EB0-BF46-AE48-7CDA251B954B}" type="datetime1">
              <a:rPr lang="en-US" smtClean="0"/>
              <a:t>10/25/2023</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4032" userDrawn="1">
          <p15:clr>
            <a:srgbClr val="FBAE40"/>
          </p15:clr>
        </p15:guide>
        <p15:guide id="4" pos="4464">
          <p15:clr>
            <a:srgbClr val="FBAE40"/>
          </p15:clr>
        </p15:guide>
        <p15:guide id="5" pos="5136">
          <p15:clr>
            <a:srgbClr val="FBAE40"/>
          </p15:clr>
        </p15:guide>
        <p15:guide id="6" orient="horz" pos="4080">
          <p15:clr>
            <a:srgbClr val="FBAE40"/>
          </p15:clr>
        </p15:guide>
        <p15:guide id="7" pos="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hasCustomPrompt="1"/>
          </p:nvPr>
        </p:nvSpPr>
        <p:spPr bwMode="blackWhite">
          <a:xfrm>
            <a:off x="1585703" y="1501741"/>
            <a:ext cx="5933959"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585703" y="3937833"/>
            <a:ext cx="5322202"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24" name="Purdue Logo" descr="Purdue Logo">
            <a:extLst>
              <a:ext uri="{FF2B5EF4-FFF2-40B4-BE49-F238E27FC236}">
                <a16:creationId xmlns:a16="http://schemas.microsoft.com/office/drawing/2014/main" id="{1BD64C1F-EC5B-3242-91AA-69D64C20B976}"/>
              </a:ext>
            </a:extLst>
          </p:cNvPr>
          <p:cNvPicPr>
            <a:picLocks noChangeAspect="1"/>
          </p:cNvPicPr>
          <p:nvPr/>
        </p:nvPicPr>
        <p:blipFill>
          <a:blip r:embed="rId2"/>
          <a:stretch>
            <a:fillRect/>
          </a:stretch>
        </p:blipFill>
        <p:spPr>
          <a:xfrm>
            <a:off x="862315" y="6082497"/>
            <a:ext cx="1907578" cy="341452"/>
          </a:xfrm>
          <a:prstGeom prst="rect">
            <a:avLst/>
          </a:prstGeom>
        </p:spPr>
      </p:pic>
      <p:sp>
        <p:nvSpPr>
          <p:cNvPr id="7" name="Date"/>
          <p:cNvSpPr>
            <a:spLocks noGrp="1"/>
          </p:cNvSpPr>
          <p:nvPr>
            <p:ph type="dt" sz="half" idx="10"/>
          </p:nvPr>
        </p:nvSpPr>
        <p:spPr>
          <a:xfrm>
            <a:off x="6831874" y="6226694"/>
            <a:ext cx="870923" cy="323968"/>
          </a:xfrm>
        </p:spPr>
        <p:txBody>
          <a:bodyPr/>
          <a:lstStyle>
            <a:lvl1pPr>
              <a:defRPr>
                <a:solidFill>
                  <a:schemeClr val="accent4">
                    <a:alpha val="70000"/>
                  </a:schemeClr>
                </a:solidFill>
              </a:defRPr>
            </a:lvl1pPr>
          </a:lstStyle>
          <a:p>
            <a:fld id="{049DC8E1-D369-0F48-9062-BB068AFD07CE}" type="datetime1">
              <a:rPr lang="en-US" smtClean="0"/>
              <a:pPr/>
              <a:t>10/25/2023</a:t>
            </a:fld>
            <a:endParaRPr lang="en-US" dirty="0"/>
          </a:p>
        </p:txBody>
      </p:sp>
      <p:sp>
        <p:nvSpPr>
          <p:cNvPr id="9" name="Slide Number"/>
          <p:cNvSpPr>
            <a:spLocks noGrp="1"/>
          </p:cNvSpPr>
          <p:nvPr>
            <p:ph type="sldNum" sz="quarter" idx="12"/>
          </p:nvPr>
        </p:nvSpPr>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0"/>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862313" y="-1"/>
            <a:ext cx="7425159"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hasCustomPrompt="1"/>
          </p:nvPr>
        </p:nvSpPr>
        <p:spPr bwMode="blackWhite">
          <a:xfrm>
            <a:off x="1128502" y="437030"/>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28501" y="1345166"/>
            <a:ext cx="6925731"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562100" y="1917388"/>
            <a:ext cx="55245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pic>
        <p:nvPicPr>
          <p:cNvPr id="12" name="Purdue Logo" descr="Purdue Logo">
            <a:extLst>
              <a:ext uri="{FF2B5EF4-FFF2-40B4-BE49-F238E27FC236}">
                <a16:creationId xmlns:a16="http://schemas.microsoft.com/office/drawing/2014/main" id="{B21C3C35-DE04-B844-B5FE-2DE32EB44EA9}"/>
              </a:ext>
            </a:extLst>
          </p:cNvPr>
          <p:cNvPicPr>
            <a:picLocks noChangeAspect="1"/>
          </p:cNvPicPr>
          <p:nvPr/>
        </p:nvPicPr>
        <p:blipFill>
          <a:blip r:embed="rId2"/>
          <a:stretch>
            <a:fillRect/>
          </a:stretch>
        </p:blipFill>
        <p:spPr>
          <a:xfrm>
            <a:off x="853384" y="6087255"/>
            <a:ext cx="1916505" cy="341599"/>
          </a:xfrm>
          <a:prstGeom prst="rect">
            <a:avLst/>
          </a:prstGeom>
        </p:spPr>
      </p:pic>
      <p:sp>
        <p:nvSpPr>
          <p:cNvPr id="7" name="Date"/>
          <p:cNvSpPr>
            <a:spLocks noGrp="1"/>
          </p:cNvSpPr>
          <p:nvPr>
            <p:ph type="dt" sz="half" idx="10"/>
          </p:nvPr>
        </p:nvSpPr>
        <p:spPr>
          <a:xfrm>
            <a:off x="6884126" y="6220740"/>
            <a:ext cx="818671" cy="323968"/>
          </a:xfrm>
        </p:spPr>
        <p:txBody>
          <a:bodyPr/>
          <a:lstStyle>
            <a:lvl1pPr>
              <a:defRPr>
                <a:solidFill>
                  <a:schemeClr val="bg1">
                    <a:alpha val="70000"/>
                  </a:schemeClr>
                </a:solidFill>
              </a:defRPr>
            </a:lvl1pPr>
          </a:lstStyle>
          <a:p>
            <a:fld id="{93C70D44-4D52-E745-B943-20C0DA58653C}" type="datetime1">
              <a:rPr lang="en-US" smtClean="0"/>
              <a:pPr/>
              <a:t>10/25/2023</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9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862313" y="-1"/>
            <a:ext cx="7425159"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hasCustomPrompt="1"/>
          </p:nvPr>
        </p:nvSpPr>
        <p:spPr bwMode="blackWhite">
          <a:xfrm>
            <a:off x="1128502" y="437030"/>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28501" y="1345166"/>
            <a:ext cx="6925728"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128501" y="1917388"/>
            <a:ext cx="3443499"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4765675" y="1920875"/>
            <a:ext cx="3965575"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pic>
        <p:nvPicPr>
          <p:cNvPr id="12" name="Purdue Logo" descr="Purdue Logo">
            <a:extLst>
              <a:ext uri="{FF2B5EF4-FFF2-40B4-BE49-F238E27FC236}">
                <a16:creationId xmlns:a16="http://schemas.microsoft.com/office/drawing/2014/main" id="{B21C3C35-DE04-B844-B5FE-2DE32EB44EA9}"/>
              </a:ext>
            </a:extLst>
          </p:cNvPr>
          <p:cNvPicPr>
            <a:picLocks noChangeAspect="1"/>
          </p:cNvPicPr>
          <p:nvPr/>
        </p:nvPicPr>
        <p:blipFill>
          <a:blip r:embed="rId2"/>
          <a:stretch>
            <a:fillRect/>
          </a:stretch>
        </p:blipFill>
        <p:spPr>
          <a:xfrm>
            <a:off x="853384" y="6087255"/>
            <a:ext cx="1916505" cy="341599"/>
          </a:xfrm>
          <a:prstGeom prst="rect">
            <a:avLst/>
          </a:prstGeom>
        </p:spPr>
      </p:pic>
      <p:sp>
        <p:nvSpPr>
          <p:cNvPr id="7" name="Date"/>
          <p:cNvSpPr>
            <a:spLocks noGrp="1"/>
          </p:cNvSpPr>
          <p:nvPr>
            <p:ph type="dt" sz="half" idx="10"/>
          </p:nvPr>
        </p:nvSpPr>
        <p:spPr>
          <a:xfrm>
            <a:off x="6936377" y="6220740"/>
            <a:ext cx="766420" cy="323968"/>
          </a:xfrm>
        </p:spPr>
        <p:txBody>
          <a:bodyPr/>
          <a:lstStyle>
            <a:lvl1pPr>
              <a:defRPr>
                <a:solidFill>
                  <a:schemeClr val="bg1">
                    <a:alpha val="70000"/>
                  </a:schemeClr>
                </a:solidFill>
              </a:defRPr>
            </a:lvl1pPr>
          </a:lstStyle>
          <a:p>
            <a:fld id="{4127BF28-8E52-EB4D-8A7B-6C7DC4946F53}" type="datetime1">
              <a:rPr lang="en-US" smtClean="0"/>
              <a:t>10/25/2023</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4032" userDrawn="1">
          <p15:clr>
            <a:srgbClr val="FBAE40"/>
          </p15:clr>
        </p15:guide>
        <p15:guide id="4" pos="4464">
          <p15:clr>
            <a:srgbClr val="FBAE40"/>
          </p15:clr>
        </p15:guide>
        <p15:guide id="5" pos="5136">
          <p15:clr>
            <a:srgbClr val="FBAE40"/>
          </p15:clr>
        </p15:guide>
        <p15:guide id="6" orient="horz" pos="40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11798"/>
            <a:ext cx="9144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3" name="Photo caption"/>
          <p:cNvSpPr>
            <a:spLocks noGrp="1"/>
          </p:cNvSpPr>
          <p:nvPr>
            <p:ph type="subTitle" idx="1" hasCustomPrompt="1"/>
          </p:nvPr>
        </p:nvSpPr>
        <p:spPr>
          <a:xfrm>
            <a:off x="5475877" y="219205"/>
            <a:ext cx="2680565" cy="1384995"/>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 photo caption. Place in top left or right corner. </a:t>
            </a:r>
            <a:r>
              <a:rPr lang="en-US" dirty="0" err="1"/>
              <a:t>Acumin</a:t>
            </a:r>
            <a:r>
              <a:rPr lang="en-US" dirty="0"/>
              <a:t> Pro Bold 18 pt. Make text black or white for legibility.</a:t>
            </a:r>
          </a:p>
        </p:txBody>
      </p:sp>
      <p:pic>
        <p:nvPicPr>
          <p:cNvPr id="12" name="Purdue Logo" descr="Purdue Logo">
            <a:extLst>
              <a:ext uri="{FF2B5EF4-FFF2-40B4-BE49-F238E27FC236}">
                <a16:creationId xmlns:a16="http://schemas.microsoft.com/office/drawing/2014/main" id="{B21C3C35-DE04-B844-B5FE-2DE32EB44EA9}"/>
              </a:ext>
            </a:extLst>
          </p:cNvPr>
          <p:cNvPicPr>
            <a:picLocks noChangeAspect="1"/>
          </p:cNvPicPr>
          <p:nvPr/>
        </p:nvPicPr>
        <p:blipFill>
          <a:blip r:embed="rId2"/>
          <a:stretch>
            <a:fillRect/>
          </a:stretch>
        </p:blipFill>
        <p:spPr>
          <a:xfrm>
            <a:off x="853384" y="6087255"/>
            <a:ext cx="1916505" cy="341599"/>
          </a:xfrm>
          <a:prstGeom prst="rect">
            <a:avLst/>
          </a:prstGeom>
        </p:spPr>
      </p:pic>
      <p:sp>
        <p:nvSpPr>
          <p:cNvPr id="7" name="Date"/>
          <p:cNvSpPr>
            <a:spLocks noGrp="1"/>
          </p:cNvSpPr>
          <p:nvPr>
            <p:ph type="dt" sz="half" idx="10"/>
          </p:nvPr>
        </p:nvSpPr>
        <p:spPr>
          <a:xfrm>
            <a:off x="6936384" y="6220740"/>
            <a:ext cx="766414" cy="323968"/>
          </a:xfrm>
        </p:spPr>
        <p:txBody>
          <a:bodyPr/>
          <a:lstStyle>
            <a:lvl1pPr>
              <a:defRPr>
                <a:solidFill>
                  <a:schemeClr val="bg1">
                    <a:alpha val="70000"/>
                  </a:schemeClr>
                </a:solidFill>
              </a:defRPr>
            </a:lvl1pPr>
          </a:lstStyle>
          <a:p>
            <a:fld id="{D47A9A36-4EB0-BF46-AE48-7CDA251B954B}" type="datetime1">
              <a:rPr lang="en-US" smtClean="0"/>
              <a:t>10/25/2023</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0" y="0"/>
            <a:ext cx="9143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ading"/>
          <p:cNvSpPr>
            <a:spLocks noGrp="1"/>
          </p:cNvSpPr>
          <p:nvPr>
            <p:ph type="ctrTitle" hasCustomPrompt="1"/>
          </p:nvPr>
        </p:nvSpPr>
        <p:spPr bwMode="blackWhite">
          <a:xfrm>
            <a:off x="2170159" y="1466566"/>
            <a:ext cx="4814498" cy="1210973"/>
          </a:xfrm>
          <a:prstGeom prst="rect">
            <a:avLst/>
          </a:prstGeom>
          <a:noFill/>
          <a:ln w="38100">
            <a:noFill/>
          </a:ln>
        </p:spPr>
        <p:txBody>
          <a:bodyPr wrap="square" lIns="0" tIns="0" rIns="0" bIns="0" anchor="t" anchorCtr="0">
            <a:spAutoFit/>
          </a:bodyPr>
          <a:lstStyle>
            <a:lvl1pPr algn="ctr">
              <a:defRPr sz="8600" b="1" i="0" cap="none" spc="300">
                <a:solidFill>
                  <a:schemeClr val="accent2"/>
                </a:solidFill>
                <a:latin typeface="United Sans Rg Md" pitchFamily="50" charset="0"/>
              </a:defRPr>
            </a:lvl1pPr>
          </a:lstStyle>
          <a:p>
            <a:r>
              <a:rPr lang="en-US" spc="0" dirty="0">
                <a:latin typeface="United Sans Rg Md" pitchFamily="50" charset="0"/>
              </a:rPr>
              <a:t>123</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1986208" y="2744421"/>
            <a:ext cx="5179092"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head"/>
          <p:cNvSpPr>
            <a:spLocks noGrp="1"/>
          </p:cNvSpPr>
          <p:nvPr>
            <p:ph type="subTitle" idx="1" hasCustomPrompt="1"/>
          </p:nvPr>
        </p:nvSpPr>
        <p:spPr>
          <a:xfrm>
            <a:off x="1986207" y="2706475"/>
            <a:ext cx="5171597"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156451" y="3540352"/>
            <a:ext cx="5008850"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19" name="Purdue Logo" descr="Purdue Logo">
            <a:extLst>
              <a:ext uri="{FF2B5EF4-FFF2-40B4-BE49-F238E27FC236}">
                <a16:creationId xmlns:a16="http://schemas.microsoft.com/office/drawing/2014/main" id="{08352F61-3333-E748-BD69-093D1AAA4048}"/>
              </a:ext>
            </a:extLst>
          </p:cNvPr>
          <p:cNvPicPr>
            <a:picLocks noChangeAspect="1"/>
          </p:cNvPicPr>
          <p:nvPr/>
        </p:nvPicPr>
        <p:blipFill>
          <a:blip r:embed="rId2"/>
          <a:stretch>
            <a:fillRect/>
          </a:stretch>
        </p:blipFill>
        <p:spPr>
          <a:xfrm>
            <a:off x="864017" y="6085164"/>
            <a:ext cx="1908400" cy="341599"/>
          </a:xfrm>
          <a:prstGeom prst="rect">
            <a:avLst/>
          </a:prstGeom>
        </p:spPr>
      </p:pic>
      <p:sp>
        <p:nvSpPr>
          <p:cNvPr id="7" name="Date"/>
          <p:cNvSpPr>
            <a:spLocks noGrp="1"/>
          </p:cNvSpPr>
          <p:nvPr>
            <p:ph type="dt" sz="half" idx="10"/>
          </p:nvPr>
        </p:nvSpPr>
        <p:spPr>
          <a:xfrm>
            <a:off x="6884126" y="6220740"/>
            <a:ext cx="818671" cy="323968"/>
          </a:xfrm>
        </p:spPr>
        <p:txBody>
          <a:bodyPr/>
          <a:lstStyle>
            <a:lvl1pPr>
              <a:defRPr>
                <a:solidFill>
                  <a:schemeClr val="bg1">
                    <a:alpha val="70000"/>
                  </a:schemeClr>
                </a:solidFill>
              </a:defRPr>
            </a:lvl1pPr>
          </a:lstStyle>
          <a:p>
            <a:fld id="{FAD1387E-80EC-0440-B45B-53847462FAF4}" type="datetime1">
              <a:rPr lang="en-US" smtClean="0"/>
              <a:t>10/25/2023</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ading"/>
          <p:cNvSpPr>
            <a:spLocks noGrp="1"/>
          </p:cNvSpPr>
          <p:nvPr>
            <p:ph type="ctrTitle" hasCustomPrompt="1"/>
          </p:nvPr>
        </p:nvSpPr>
        <p:spPr bwMode="blackWhite">
          <a:xfrm>
            <a:off x="1585703" y="1521334"/>
            <a:ext cx="5500897"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585702" y="2548210"/>
            <a:ext cx="5500891"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accent4"/>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24" name="Purdue Logo" descr="Purdue Logo">
            <a:extLst>
              <a:ext uri="{FF2B5EF4-FFF2-40B4-BE49-F238E27FC236}">
                <a16:creationId xmlns:a16="http://schemas.microsoft.com/office/drawing/2014/main" id="{1BD64C1F-EC5B-3242-91AA-69D64C20B976}"/>
              </a:ext>
            </a:extLst>
          </p:cNvPr>
          <p:cNvPicPr>
            <a:picLocks noChangeAspect="1"/>
          </p:cNvPicPr>
          <p:nvPr/>
        </p:nvPicPr>
        <p:blipFill>
          <a:blip r:embed="rId2"/>
          <a:stretch>
            <a:fillRect/>
          </a:stretch>
        </p:blipFill>
        <p:spPr>
          <a:xfrm>
            <a:off x="862315" y="6082497"/>
            <a:ext cx="1907578" cy="341452"/>
          </a:xfrm>
          <a:prstGeom prst="rect">
            <a:avLst/>
          </a:prstGeom>
        </p:spPr>
      </p:pic>
      <p:sp>
        <p:nvSpPr>
          <p:cNvPr id="7" name="Date"/>
          <p:cNvSpPr>
            <a:spLocks noGrp="1"/>
          </p:cNvSpPr>
          <p:nvPr>
            <p:ph type="dt" sz="half" idx="10"/>
          </p:nvPr>
        </p:nvSpPr>
        <p:spPr>
          <a:xfrm>
            <a:off x="6831874" y="6226694"/>
            <a:ext cx="870923" cy="323968"/>
          </a:xfrm>
        </p:spPr>
        <p:txBody>
          <a:bodyPr/>
          <a:lstStyle>
            <a:lvl1pPr>
              <a:defRPr>
                <a:solidFill>
                  <a:schemeClr val="accent4">
                    <a:alpha val="70000"/>
                  </a:schemeClr>
                </a:solidFill>
              </a:defRPr>
            </a:lvl1pPr>
          </a:lstStyle>
          <a:p>
            <a:fld id="{69E19CAC-2325-1047-B0FD-9C1EACA0A0AE}" type="datetime1">
              <a:rPr lang="en-US" smtClean="0"/>
              <a:pPr/>
              <a:t>10/25/2023</a:t>
            </a:fld>
            <a:endParaRPr lang="en-US" dirty="0"/>
          </a:p>
        </p:txBody>
      </p:sp>
      <p:sp>
        <p:nvSpPr>
          <p:cNvPr id="9" name="Slide Number"/>
          <p:cNvSpPr>
            <a:spLocks noGrp="1"/>
          </p:cNvSpPr>
          <p:nvPr>
            <p:ph type="sldNum" sz="quarter" idx="12"/>
          </p:nvPr>
        </p:nvSpPr>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0"/>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9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31874" y="6227670"/>
            <a:ext cx="870923"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10/25/2023</a:t>
            </a:fld>
            <a:endParaRPr lang="en-US" dirty="0"/>
          </a:p>
        </p:txBody>
      </p:sp>
      <p:sp>
        <p:nvSpPr>
          <p:cNvPr id="5" name="Footer Placeholder 4"/>
          <p:cNvSpPr>
            <a:spLocks noGrp="1"/>
          </p:cNvSpPr>
          <p:nvPr>
            <p:ph type="ftr" sz="quarter" idx="3"/>
          </p:nvPr>
        </p:nvSpPr>
        <p:spPr>
          <a:xfrm>
            <a:off x="853384" y="6219163"/>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7840786" y="6200875"/>
            <a:ext cx="36576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40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s://www.purdue.edu/hr/buspur/nonemppay/empreimb.php"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s://purdue0.sharepoint.com/:w:/s/BPTraining/busforms/EfIxg9D9qHBLsn7siSzfCOIBsrYcokFwoO0FETivXRMAFw?e=eUCvE6&amp;_ga=2.241742468.747690765.1677503526-584063644.1675345211"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hyperlink" Target="https://www.purdue.edu/procurement/documents/missing-receipts.pdf"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hyperlink" Target="https://www.pfw.edu/offices/banner/resources/cognos-files/FileLocker%20Instructions.pdf"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hyperlink" Target="https://www.itap.purdue.edu/services/docusign.html"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6.tm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mailto:busproc@purdue.edu" TargetMode="External"/><Relationship Id="rId7" Type="http://schemas.openxmlformats.org/officeDocument/2006/relationships/image" Target="../media/image27.png"/><Relationship Id="rId2" Type="http://schemas.openxmlformats.org/officeDocument/2006/relationships/hyperlink" Target="mailto:procureeo@purdue.edu" TargetMode="External"/><Relationship Id="rId1" Type="http://schemas.openxmlformats.org/officeDocument/2006/relationships/slideLayout" Target="../slideLayouts/slideLayout3.xml"/><Relationship Id="rId6" Type="http://schemas.openxmlformats.org/officeDocument/2006/relationships/hyperlink" Target="mailto:mlgentry@purdue.edu" TargetMode="External"/><Relationship Id="rId5" Type="http://schemas.openxmlformats.org/officeDocument/2006/relationships/hyperlink" Target="mailto:hunderwo@purdue.edu" TargetMode="External"/><Relationship Id="rId4" Type="http://schemas.openxmlformats.org/officeDocument/2006/relationships/hyperlink" Target="mailto:john1794@purdue.edu"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837D11D-264E-4E40-8932-E1B30639E61E}"/>
              </a:ext>
            </a:extLst>
          </p:cNvPr>
          <p:cNvSpPr>
            <a:spLocks noGrp="1"/>
          </p:cNvSpPr>
          <p:nvPr>
            <p:ph type="ctrTitle"/>
          </p:nvPr>
        </p:nvSpPr>
        <p:spPr>
          <a:xfrm>
            <a:off x="1605020" y="624615"/>
            <a:ext cx="5933959" cy="4985980"/>
          </a:xfrm>
        </p:spPr>
        <p:txBody>
          <a:bodyPr/>
          <a:lstStyle/>
          <a:p>
            <a:pPr algn="ctr"/>
            <a:r>
              <a:rPr lang="en-US" dirty="0"/>
              <a:t>Business Office</a:t>
            </a:r>
            <a:br>
              <a:rPr lang="en-US" dirty="0"/>
            </a:br>
            <a:br>
              <a:rPr lang="en-US" dirty="0"/>
            </a:br>
            <a:br>
              <a:rPr lang="en-US" dirty="0"/>
            </a:br>
            <a:br>
              <a:rPr lang="en-US" dirty="0"/>
            </a:br>
            <a:br>
              <a:rPr lang="en-US" dirty="0"/>
            </a:br>
            <a:r>
              <a:rPr lang="en-US" dirty="0"/>
              <a:t>Reimbursement Process</a:t>
            </a:r>
          </a:p>
        </p:txBody>
      </p:sp>
      <p:sp>
        <p:nvSpPr>
          <p:cNvPr id="4" name="Date">
            <a:extLst>
              <a:ext uri="{FF2B5EF4-FFF2-40B4-BE49-F238E27FC236}">
                <a16:creationId xmlns:a16="http://schemas.microsoft.com/office/drawing/2014/main" id="{AEA54193-09A2-C747-806D-90D594D50D93}"/>
              </a:ext>
            </a:extLst>
          </p:cNvPr>
          <p:cNvSpPr>
            <a:spLocks noGrp="1"/>
          </p:cNvSpPr>
          <p:nvPr>
            <p:ph type="dt" sz="half" idx="10"/>
          </p:nvPr>
        </p:nvSpPr>
        <p:spPr>
          <a:xfrm>
            <a:off x="6831874" y="6226694"/>
            <a:ext cx="870923" cy="323968"/>
          </a:xfrm>
        </p:spPr>
        <p:txBody>
          <a:bodyPr/>
          <a:lstStyle/>
          <a:p>
            <a:fld id="{049DC8E1-D369-0F48-9062-BB068AFD07CE}" type="datetime1">
              <a:rPr lang="en-US" smtClean="0"/>
              <a:pPr/>
              <a:t>10/25/2023</a:t>
            </a:fld>
            <a:endParaRPr lang="en-US" dirty="0"/>
          </a:p>
        </p:txBody>
      </p:sp>
      <p:sp>
        <p:nvSpPr>
          <p:cNvPr id="5" name="Slide Number">
            <a:extLst>
              <a:ext uri="{FF2B5EF4-FFF2-40B4-BE49-F238E27FC236}">
                <a16:creationId xmlns:a16="http://schemas.microsoft.com/office/drawing/2014/main" id="{C48DFB45-C306-4342-94FC-2199EB2BB941}"/>
              </a:ext>
            </a:extLst>
          </p:cNvPr>
          <p:cNvSpPr>
            <a:spLocks noGrp="1"/>
          </p:cNvSpPr>
          <p:nvPr>
            <p:ph type="sldNum" sz="quarter" idx="12"/>
          </p:nvPr>
        </p:nvSpPr>
        <p:spPr/>
        <p:txBody>
          <a:bodyPr/>
          <a:lstStyle/>
          <a:p>
            <a:fld id="{8A7A6979-0714-4377-B894-6BE4C2D6E202}" type="slidenum">
              <a:rPr lang="en-US" smtClean="0"/>
              <a:pPr/>
              <a:t>1</a:t>
            </a:fld>
            <a:endParaRPr lang="en-US" dirty="0"/>
          </a:p>
        </p:txBody>
      </p:sp>
      <p:pic>
        <p:nvPicPr>
          <p:cNvPr id="12290" name="Picture 2" descr="Reimbursement Stock Illustration Images. 3,141 Reimbursement illustrations  available to search from thousands of royalty free EPS vector clip art  graphics image creators.">
            <a:extLst>
              <a:ext uri="{FF2B5EF4-FFF2-40B4-BE49-F238E27FC236}">
                <a16:creationId xmlns:a16="http://schemas.microsoft.com/office/drawing/2014/main" id="{B8BD1C94-CB96-44E2-9CB5-CEB7DD2BD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867" y="1612070"/>
            <a:ext cx="3539066" cy="287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1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pPr algn="ctr"/>
            <a:r>
              <a:rPr lang="en-US" dirty="0"/>
              <a:t>Business Office</a:t>
            </a:r>
          </a:p>
        </p:txBody>
      </p:sp>
      <p:sp>
        <p:nvSpPr>
          <p:cNvPr id="3" name="Subhead">
            <a:extLst>
              <a:ext uri="{FF2B5EF4-FFF2-40B4-BE49-F238E27FC236}">
                <a16:creationId xmlns:a16="http://schemas.microsoft.com/office/drawing/2014/main" id="{9A551606-6DE1-BD45-B8A4-1DCA2AC5D6EC}"/>
              </a:ext>
            </a:extLst>
          </p:cNvPr>
          <p:cNvSpPr>
            <a:spLocks noGrp="1"/>
          </p:cNvSpPr>
          <p:nvPr>
            <p:ph type="subTitle" idx="1"/>
          </p:nvPr>
        </p:nvSpPr>
        <p:spPr>
          <a:xfrm>
            <a:off x="1959294" y="1013527"/>
            <a:ext cx="5491495" cy="307777"/>
          </a:xfrm>
        </p:spPr>
        <p:txBody>
          <a:bodyPr/>
          <a:lstStyle/>
          <a:p>
            <a:pPr algn="ctr"/>
            <a:r>
              <a:rPr lang="en-US" sz="2000" dirty="0"/>
              <a:t>Reimbursements</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678212" y="1680143"/>
            <a:ext cx="8465788" cy="4289046"/>
          </a:xfrm>
        </p:spPr>
        <p:txBody>
          <a:bodyPr>
            <a:normAutofit fontScale="92500" lnSpcReduction="20000"/>
          </a:bodyPr>
          <a:lstStyle/>
          <a:p>
            <a:pPr lvl="0"/>
            <a:r>
              <a:rPr lang="en-US" sz="1600" dirty="0"/>
              <a:t>The following documents are required for processing:</a:t>
            </a:r>
            <a:endParaRPr lang="en-US" sz="1400" dirty="0"/>
          </a:p>
          <a:p>
            <a:pPr lvl="1"/>
            <a:r>
              <a:rPr lang="en-US" sz="1500" b="1" dirty="0"/>
              <a:t>Payee Certificate (PC)</a:t>
            </a:r>
          </a:p>
          <a:p>
            <a:pPr lvl="2"/>
            <a:r>
              <a:rPr lang="en-US" sz="1500" dirty="0"/>
              <a:t>Completed by the person requesting the reimbursement</a:t>
            </a:r>
          </a:p>
          <a:p>
            <a:pPr lvl="2"/>
            <a:r>
              <a:rPr lang="en-US" sz="1500" dirty="0"/>
              <a:t>Account number and Signature required by the person/area approving the reimbursement</a:t>
            </a:r>
          </a:p>
          <a:p>
            <a:pPr lvl="2"/>
            <a:r>
              <a:rPr lang="en-US" sz="1500" dirty="0"/>
              <a:t>This form must have these items completed </a:t>
            </a:r>
          </a:p>
          <a:p>
            <a:pPr lvl="3"/>
            <a:r>
              <a:rPr lang="en-US" sz="1500" dirty="0"/>
              <a:t>SSN </a:t>
            </a:r>
            <a:r>
              <a:rPr lang="en-US" sz="1500" i="1" dirty="0"/>
              <a:t> Last 4 digits</a:t>
            </a:r>
            <a:endParaRPr lang="en-US" sz="1500" dirty="0"/>
          </a:p>
          <a:p>
            <a:pPr lvl="3"/>
            <a:r>
              <a:rPr lang="en-US" sz="1500" dirty="0"/>
              <a:t>Business Type </a:t>
            </a:r>
          </a:p>
          <a:p>
            <a:pPr lvl="3"/>
            <a:r>
              <a:rPr lang="en-US" sz="1500" dirty="0"/>
              <a:t>Reason for Payment </a:t>
            </a:r>
          </a:p>
          <a:p>
            <a:pPr lvl="3"/>
            <a:r>
              <a:rPr lang="en-US" sz="1500" dirty="0"/>
              <a:t>Citizenship Type</a:t>
            </a:r>
          </a:p>
          <a:p>
            <a:pPr lvl="3"/>
            <a:r>
              <a:rPr lang="en-US" sz="1500" dirty="0"/>
              <a:t>PU-related Disclosures section</a:t>
            </a:r>
          </a:p>
          <a:p>
            <a:pPr lvl="3"/>
            <a:r>
              <a:rPr lang="en-US" sz="1500" dirty="0"/>
              <a:t>Itemized Payment section</a:t>
            </a:r>
          </a:p>
          <a:p>
            <a:pPr lvl="3"/>
            <a:r>
              <a:rPr lang="en-US" sz="1500" b="1" dirty="0"/>
              <a:t>Digital signature is allowed via DocuSign</a:t>
            </a:r>
          </a:p>
          <a:p>
            <a:pPr lvl="3"/>
            <a:r>
              <a:rPr lang="en-US" sz="1500" dirty="0"/>
              <a:t>Account Information section</a:t>
            </a:r>
          </a:p>
          <a:p>
            <a:pPr lvl="4"/>
            <a:r>
              <a:rPr lang="en-US" sz="1500" dirty="0"/>
              <a:t>The account # will either be an Order or WBS Element </a:t>
            </a:r>
            <a:r>
              <a:rPr lang="en-US" sz="1500" i="1" dirty="0"/>
              <a:t>(not both)</a:t>
            </a:r>
            <a:endParaRPr lang="en-US" sz="1500" dirty="0"/>
          </a:p>
          <a:p>
            <a:pPr lvl="0"/>
            <a:endParaRPr lang="en-US" sz="1600" dirty="0"/>
          </a:p>
          <a:p>
            <a:pPr lvl="0"/>
            <a:endParaRPr lang="en-US"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a:xfrm>
            <a:off x="7602587" y="6202177"/>
            <a:ext cx="778320" cy="323968"/>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bg1">
                    <a:alpha val="70000"/>
                  </a:schemeClr>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C8DACD-4E35-4E4C-AC75-C3DE50F04E7E}" type="datetime1">
              <a:rPr lang="en-US" smtClean="0"/>
              <a:pPr/>
              <a:t>10/25/2023</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defPPr>
              <a:defRPr lang="en-US"/>
            </a:defPPr>
            <a:lvl1pPr marL="0" algn="ctr" defTabSz="457200" rtl="0" eaLnBrk="1" latinLnBrk="0" hangingPunct="1">
              <a:defRPr sz="1000" b="1" i="0" kern="1200" spc="0" baseline="0">
                <a:solidFill>
                  <a:schemeClr val="bg1"/>
                </a:solidFill>
                <a:latin typeface="Acumin Pro Semibold"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A6979-0714-4377-B894-6BE4C2D6E202}" type="slidenum">
              <a:rPr lang="en-US" smtClean="0"/>
              <a:pPr/>
              <a:t>10</a:t>
            </a:fld>
            <a:endParaRPr lang="en-US" dirty="0"/>
          </a:p>
        </p:txBody>
      </p:sp>
      <p:sp>
        <p:nvSpPr>
          <p:cNvPr id="8" name="Subhead">
            <a:extLst>
              <a:ext uri="{FF2B5EF4-FFF2-40B4-BE49-F238E27FC236}">
                <a16:creationId xmlns:a16="http://schemas.microsoft.com/office/drawing/2014/main" id="{04C555FE-FF25-49FD-AF40-BF791063E11E}"/>
              </a:ext>
            </a:extLst>
          </p:cNvPr>
          <p:cNvSpPr txBox="1">
            <a:spLocks/>
          </p:cNvSpPr>
          <p:nvPr/>
        </p:nvSpPr>
        <p:spPr>
          <a:xfrm>
            <a:off x="1959293" y="1362224"/>
            <a:ext cx="5491495" cy="276999"/>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r>
              <a:rPr lang="en-US" sz="1800" dirty="0"/>
              <a:t>Non-Employee</a:t>
            </a:r>
          </a:p>
        </p:txBody>
      </p:sp>
    </p:spTree>
    <p:extLst>
      <p:ext uri="{BB962C8B-B14F-4D97-AF65-F5344CB8AC3E}">
        <p14:creationId xmlns:p14="http://schemas.microsoft.com/office/powerpoint/2010/main" val="3623823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56F3-FCD4-4163-8916-72E1E14D3EA8}"/>
              </a:ext>
            </a:extLst>
          </p:cNvPr>
          <p:cNvSpPr>
            <a:spLocks noGrp="1"/>
          </p:cNvSpPr>
          <p:nvPr>
            <p:ph type="ctrTitle"/>
          </p:nvPr>
        </p:nvSpPr>
        <p:spPr/>
        <p:txBody>
          <a:bodyPr/>
          <a:lstStyle/>
          <a:p>
            <a:pPr algn="ctr"/>
            <a:r>
              <a:rPr lang="en-US" dirty="0"/>
              <a:t>Business Office</a:t>
            </a:r>
          </a:p>
        </p:txBody>
      </p:sp>
      <p:sp>
        <p:nvSpPr>
          <p:cNvPr id="5" name="Date Placeholder 4">
            <a:extLst>
              <a:ext uri="{FF2B5EF4-FFF2-40B4-BE49-F238E27FC236}">
                <a16:creationId xmlns:a16="http://schemas.microsoft.com/office/drawing/2014/main" id="{A49DB36E-FF51-4F75-B087-FFCC7803E2B1}"/>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05CA2469-541D-4939-A3CE-377967306B33}"/>
              </a:ext>
            </a:extLst>
          </p:cNvPr>
          <p:cNvSpPr>
            <a:spLocks noGrp="1"/>
          </p:cNvSpPr>
          <p:nvPr>
            <p:ph type="sldNum" sz="quarter" idx="12"/>
          </p:nvPr>
        </p:nvSpPr>
        <p:spPr/>
        <p:txBody>
          <a:bodyPr/>
          <a:lstStyle/>
          <a:p>
            <a:fld id="{8A7A6979-0714-4377-B894-6BE4C2D6E202}" type="slidenum">
              <a:rPr lang="en-US" smtClean="0"/>
              <a:pPr/>
              <a:t>11</a:t>
            </a:fld>
            <a:endParaRPr lang="en-US" dirty="0"/>
          </a:p>
        </p:txBody>
      </p:sp>
      <p:sp>
        <p:nvSpPr>
          <p:cNvPr id="7" name="Subtitle 2">
            <a:extLst>
              <a:ext uri="{FF2B5EF4-FFF2-40B4-BE49-F238E27FC236}">
                <a16:creationId xmlns:a16="http://schemas.microsoft.com/office/drawing/2014/main" id="{22BA5F9F-D8A3-42F2-BEC3-A6E89BFC08D2}"/>
              </a:ext>
            </a:extLst>
          </p:cNvPr>
          <p:cNvSpPr>
            <a:spLocks noGrp="1"/>
          </p:cNvSpPr>
          <p:nvPr>
            <p:ph type="subTitle" idx="1"/>
          </p:nvPr>
        </p:nvSpPr>
        <p:spPr>
          <a:xfrm>
            <a:off x="1128501" y="983448"/>
            <a:ext cx="6925731" cy="246221"/>
          </a:xfrm>
        </p:spPr>
        <p:txBody>
          <a:bodyPr/>
          <a:lstStyle/>
          <a:p>
            <a:pPr algn="ctr"/>
            <a:r>
              <a:rPr lang="en-US" sz="1600" dirty="0"/>
              <a:t>Payee Certification (PC) Example</a:t>
            </a:r>
          </a:p>
        </p:txBody>
      </p:sp>
      <p:pic>
        <p:nvPicPr>
          <p:cNvPr id="10" name="Picture 9">
            <a:extLst>
              <a:ext uri="{FF2B5EF4-FFF2-40B4-BE49-F238E27FC236}">
                <a16:creationId xmlns:a16="http://schemas.microsoft.com/office/drawing/2014/main" id="{F1E9FDF7-1D90-4252-AA33-E27CAB47DDB0}"/>
              </a:ext>
            </a:extLst>
          </p:cNvPr>
          <p:cNvPicPr>
            <a:picLocks noChangeAspect="1"/>
          </p:cNvPicPr>
          <p:nvPr/>
        </p:nvPicPr>
        <p:blipFill>
          <a:blip r:embed="rId2"/>
          <a:stretch>
            <a:fillRect/>
          </a:stretch>
        </p:blipFill>
        <p:spPr>
          <a:xfrm>
            <a:off x="1846068" y="1229669"/>
            <a:ext cx="5333665" cy="4823998"/>
          </a:xfrm>
          <a:prstGeom prst="rect">
            <a:avLst/>
          </a:prstGeom>
        </p:spPr>
      </p:pic>
    </p:spTree>
    <p:extLst>
      <p:ext uri="{BB962C8B-B14F-4D97-AF65-F5344CB8AC3E}">
        <p14:creationId xmlns:p14="http://schemas.microsoft.com/office/powerpoint/2010/main" val="3874285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pPr algn="ctr"/>
            <a:r>
              <a:rPr lang="en-US" dirty="0"/>
              <a:t>Business Office</a:t>
            </a:r>
          </a:p>
        </p:txBody>
      </p:sp>
      <p:sp>
        <p:nvSpPr>
          <p:cNvPr id="3" name="Subhead">
            <a:extLst>
              <a:ext uri="{FF2B5EF4-FFF2-40B4-BE49-F238E27FC236}">
                <a16:creationId xmlns:a16="http://schemas.microsoft.com/office/drawing/2014/main" id="{9A551606-6DE1-BD45-B8A4-1DCA2AC5D6EC}"/>
              </a:ext>
            </a:extLst>
          </p:cNvPr>
          <p:cNvSpPr>
            <a:spLocks noGrp="1"/>
          </p:cNvSpPr>
          <p:nvPr>
            <p:ph type="subTitle" idx="1"/>
          </p:nvPr>
        </p:nvSpPr>
        <p:spPr>
          <a:xfrm>
            <a:off x="1959293" y="949478"/>
            <a:ext cx="5491495" cy="307777"/>
          </a:xfrm>
        </p:spPr>
        <p:txBody>
          <a:bodyPr/>
          <a:lstStyle/>
          <a:p>
            <a:pPr algn="ctr"/>
            <a:r>
              <a:rPr lang="en-US" sz="2000" dirty="0"/>
              <a:t>Reimbursements</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474133" y="1534253"/>
            <a:ext cx="8305001" cy="4477079"/>
          </a:xfrm>
        </p:spPr>
        <p:txBody>
          <a:bodyPr>
            <a:normAutofit fontScale="92500" lnSpcReduction="20000"/>
          </a:bodyPr>
          <a:lstStyle/>
          <a:p>
            <a:pPr lvl="1"/>
            <a:r>
              <a:rPr lang="en-US" sz="1500" b="1" dirty="0"/>
              <a:t>Substitute W-9</a:t>
            </a:r>
          </a:p>
          <a:p>
            <a:pPr lvl="2"/>
            <a:r>
              <a:rPr lang="en-US" sz="1400" dirty="0"/>
              <a:t>Completed by the person requesting the reimbursement</a:t>
            </a:r>
          </a:p>
          <a:p>
            <a:pPr lvl="2"/>
            <a:r>
              <a:rPr lang="en-US" sz="1400" dirty="0"/>
              <a:t>This form must have these items completed </a:t>
            </a:r>
          </a:p>
          <a:p>
            <a:pPr lvl="3"/>
            <a:r>
              <a:rPr lang="en-US" sz="1400" dirty="0"/>
              <a:t>SSN/TIN </a:t>
            </a:r>
            <a:r>
              <a:rPr lang="en-US" sz="1400" i="1" dirty="0"/>
              <a:t>(Full)</a:t>
            </a:r>
            <a:endParaRPr lang="en-US" sz="1400" dirty="0"/>
          </a:p>
          <a:p>
            <a:pPr lvl="3"/>
            <a:r>
              <a:rPr lang="en-US" sz="1400" dirty="0"/>
              <a:t>Email </a:t>
            </a:r>
            <a:r>
              <a:rPr lang="en-US" sz="1400" i="1" dirty="0"/>
              <a:t>(especially if Glacier is needed)</a:t>
            </a:r>
          </a:p>
          <a:p>
            <a:pPr lvl="3"/>
            <a:r>
              <a:rPr lang="en-US" sz="1400" dirty="0"/>
              <a:t>Address</a:t>
            </a:r>
          </a:p>
          <a:p>
            <a:pPr lvl="3"/>
            <a:r>
              <a:rPr lang="en-US" sz="1400" dirty="0"/>
              <a:t>Telephone Number</a:t>
            </a:r>
          </a:p>
          <a:p>
            <a:pPr lvl="3"/>
            <a:r>
              <a:rPr lang="en-US" sz="1400" dirty="0"/>
              <a:t>Business Type</a:t>
            </a:r>
          </a:p>
          <a:p>
            <a:pPr lvl="3"/>
            <a:r>
              <a:rPr lang="en-US" sz="1400" dirty="0"/>
              <a:t>Citizenship</a:t>
            </a:r>
          </a:p>
          <a:p>
            <a:pPr lvl="3"/>
            <a:r>
              <a:rPr lang="en-US" sz="1400" dirty="0"/>
              <a:t>Purdue University-related Disclosures</a:t>
            </a:r>
          </a:p>
          <a:p>
            <a:pPr lvl="3"/>
            <a:r>
              <a:rPr lang="en-US" sz="1400" dirty="0"/>
              <a:t>Payment Method</a:t>
            </a:r>
          </a:p>
          <a:p>
            <a:pPr lvl="4"/>
            <a:r>
              <a:rPr lang="en-US" sz="1400" dirty="0"/>
              <a:t>Direct Deposit </a:t>
            </a:r>
          </a:p>
          <a:p>
            <a:pPr lvl="5"/>
            <a:r>
              <a:rPr lang="en-US" sz="1400" dirty="0"/>
              <a:t>Checking or Savings</a:t>
            </a:r>
          </a:p>
          <a:p>
            <a:pPr lvl="5"/>
            <a:r>
              <a:rPr lang="en-US" sz="1400" dirty="0"/>
              <a:t>Please inform individual Procurement will be contacting them to verify banking information</a:t>
            </a:r>
          </a:p>
          <a:p>
            <a:pPr lvl="4"/>
            <a:r>
              <a:rPr lang="en-US" sz="1400" dirty="0"/>
              <a:t>Paper Check</a:t>
            </a:r>
          </a:p>
          <a:p>
            <a:pPr lvl="2"/>
            <a:r>
              <a:rPr lang="en-US" sz="1400" b="1" dirty="0"/>
              <a:t>Effective 10/1/23: Digital signature is allowed but</a:t>
            </a:r>
            <a:r>
              <a:rPr lang="en-US" sz="1400" b="1" dirty="0">
                <a:solidFill>
                  <a:srgbClr val="FF0000"/>
                </a:solidFill>
              </a:rPr>
              <a:t> NOT </a:t>
            </a:r>
            <a:r>
              <a:rPr lang="en-US" sz="1400" b="1" dirty="0"/>
              <a:t>via Purdue’s DocuSign</a:t>
            </a:r>
            <a:endParaRPr lang="en-US" sz="1400" dirty="0"/>
          </a:p>
          <a:p>
            <a:pPr lvl="0"/>
            <a:endParaRPr lang="en-US"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a:xfrm>
            <a:off x="7602587" y="6202177"/>
            <a:ext cx="778320" cy="323968"/>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bg1">
                    <a:alpha val="70000"/>
                  </a:schemeClr>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C8DACD-4E35-4E4C-AC75-C3DE50F04E7E}" type="datetime1">
              <a:rPr lang="en-US" smtClean="0"/>
              <a:pPr/>
              <a:t>10/25/2023</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defPPr>
              <a:defRPr lang="en-US"/>
            </a:defPPr>
            <a:lvl1pPr marL="0" algn="ctr" defTabSz="457200" rtl="0" eaLnBrk="1" latinLnBrk="0" hangingPunct="1">
              <a:defRPr sz="1000" b="1" i="0" kern="1200" spc="0" baseline="0">
                <a:solidFill>
                  <a:schemeClr val="bg1"/>
                </a:solidFill>
                <a:latin typeface="Acumin Pro Semibold"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A6979-0714-4377-B894-6BE4C2D6E202}" type="slidenum">
              <a:rPr lang="en-US" smtClean="0"/>
              <a:pPr/>
              <a:t>12</a:t>
            </a:fld>
            <a:endParaRPr lang="en-US" dirty="0"/>
          </a:p>
        </p:txBody>
      </p:sp>
      <p:sp>
        <p:nvSpPr>
          <p:cNvPr id="8" name="Subhead">
            <a:extLst>
              <a:ext uri="{FF2B5EF4-FFF2-40B4-BE49-F238E27FC236}">
                <a16:creationId xmlns:a16="http://schemas.microsoft.com/office/drawing/2014/main" id="{04C555FE-FF25-49FD-AF40-BF791063E11E}"/>
              </a:ext>
            </a:extLst>
          </p:cNvPr>
          <p:cNvSpPr txBox="1">
            <a:spLocks/>
          </p:cNvSpPr>
          <p:nvPr/>
        </p:nvSpPr>
        <p:spPr>
          <a:xfrm>
            <a:off x="1959294" y="1257255"/>
            <a:ext cx="5491495" cy="276999"/>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r>
              <a:rPr lang="en-US" sz="1800" dirty="0"/>
              <a:t>Non-Employee</a:t>
            </a:r>
          </a:p>
        </p:txBody>
      </p:sp>
    </p:spTree>
    <p:extLst>
      <p:ext uri="{BB962C8B-B14F-4D97-AF65-F5344CB8AC3E}">
        <p14:creationId xmlns:p14="http://schemas.microsoft.com/office/powerpoint/2010/main" val="3516152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669C-8687-44AC-9821-A1A6A807996A}"/>
              </a:ext>
            </a:extLst>
          </p:cNvPr>
          <p:cNvSpPr>
            <a:spLocks noGrp="1"/>
          </p:cNvSpPr>
          <p:nvPr>
            <p:ph type="ctrTitle"/>
          </p:nvPr>
        </p:nvSpPr>
        <p:spPr/>
        <p:txBody>
          <a:bodyPr/>
          <a:lstStyle/>
          <a:p>
            <a:pPr algn="ctr"/>
            <a:r>
              <a:rPr lang="en-US" dirty="0"/>
              <a:t>Business Office</a:t>
            </a:r>
          </a:p>
        </p:txBody>
      </p:sp>
      <p:sp>
        <p:nvSpPr>
          <p:cNvPr id="5" name="Date Placeholder 4">
            <a:extLst>
              <a:ext uri="{FF2B5EF4-FFF2-40B4-BE49-F238E27FC236}">
                <a16:creationId xmlns:a16="http://schemas.microsoft.com/office/drawing/2014/main" id="{EDD50995-0AD1-4775-8E05-13DC6F614BA8}"/>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B7EC8DDF-95F2-470E-B36F-CDC4B2450AC0}"/>
              </a:ext>
            </a:extLst>
          </p:cNvPr>
          <p:cNvSpPr>
            <a:spLocks noGrp="1"/>
          </p:cNvSpPr>
          <p:nvPr>
            <p:ph type="sldNum" sz="quarter" idx="12"/>
          </p:nvPr>
        </p:nvSpPr>
        <p:spPr/>
        <p:txBody>
          <a:bodyPr/>
          <a:lstStyle/>
          <a:p>
            <a:fld id="{8A7A6979-0714-4377-B894-6BE4C2D6E202}" type="slidenum">
              <a:rPr lang="en-US" smtClean="0"/>
              <a:pPr/>
              <a:t>13</a:t>
            </a:fld>
            <a:endParaRPr lang="en-US" dirty="0"/>
          </a:p>
        </p:txBody>
      </p:sp>
      <p:sp>
        <p:nvSpPr>
          <p:cNvPr id="7" name="Subtitle 2">
            <a:extLst>
              <a:ext uri="{FF2B5EF4-FFF2-40B4-BE49-F238E27FC236}">
                <a16:creationId xmlns:a16="http://schemas.microsoft.com/office/drawing/2014/main" id="{4495B8C6-9C50-4A9C-8BEE-1198EAA8E641}"/>
              </a:ext>
            </a:extLst>
          </p:cNvPr>
          <p:cNvSpPr>
            <a:spLocks noGrp="1"/>
          </p:cNvSpPr>
          <p:nvPr>
            <p:ph type="subTitle" idx="1"/>
          </p:nvPr>
        </p:nvSpPr>
        <p:spPr>
          <a:xfrm>
            <a:off x="1128503" y="949478"/>
            <a:ext cx="6925731" cy="246221"/>
          </a:xfrm>
        </p:spPr>
        <p:txBody>
          <a:bodyPr/>
          <a:lstStyle/>
          <a:p>
            <a:pPr algn="ctr"/>
            <a:r>
              <a:rPr lang="en-US" sz="1600" dirty="0"/>
              <a:t>Substitute W9 Example</a:t>
            </a:r>
          </a:p>
        </p:txBody>
      </p:sp>
      <p:pic>
        <p:nvPicPr>
          <p:cNvPr id="9" name="Picture 8">
            <a:extLst>
              <a:ext uri="{FF2B5EF4-FFF2-40B4-BE49-F238E27FC236}">
                <a16:creationId xmlns:a16="http://schemas.microsoft.com/office/drawing/2014/main" id="{F8509250-E822-43A1-8ACD-ACF3E254B636}"/>
              </a:ext>
            </a:extLst>
          </p:cNvPr>
          <p:cNvPicPr>
            <a:picLocks noChangeAspect="1"/>
          </p:cNvPicPr>
          <p:nvPr/>
        </p:nvPicPr>
        <p:blipFill>
          <a:blip r:embed="rId2"/>
          <a:stretch>
            <a:fillRect/>
          </a:stretch>
        </p:blipFill>
        <p:spPr>
          <a:xfrm>
            <a:off x="2624667" y="1195700"/>
            <a:ext cx="3824709" cy="4867230"/>
          </a:xfrm>
          <a:prstGeom prst="rect">
            <a:avLst/>
          </a:prstGeom>
        </p:spPr>
      </p:pic>
    </p:spTree>
    <p:extLst>
      <p:ext uri="{BB962C8B-B14F-4D97-AF65-F5344CB8AC3E}">
        <p14:creationId xmlns:p14="http://schemas.microsoft.com/office/powerpoint/2010/main" val="3841347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pPr algn="ctr"/>
            <a:r>
              <a:rPr lang="en-US" dirty="0"/>
              <a:t>Business Office</a:t>
            </a:r>
          </a:p>
        </p:txBody>
      </p:sp>
      <p:sp>
        <p:nvSpPr>
          <p:cNvPr id="3" name="Subhead">
            <a:extLst>
              <a:ext uri="{FF2B5EF4-FFF2-40B4-BE49-F238E27FC236}">
                <a16:creationId xmlns:a16="http://schemas.microsoft.com/office/drawing/2014/main" id="{9A551606-6DE1-BD45-B8A4-1DCA2AC5D6EC}"/>
              </a:ext>
            </a:extLst>
          </p:cNvPr>
          <p:cNvSpPr>
            <a:spLocks noGrp="1"/>
          </p:cNvSpPr>
          <p:nvPr>
            <p:ph type="subTitle" idx="1"/>
          </p:nvPr>
        </p:nvSpPr>
        <p:spPr>
          <a:xfrm>
            <a:off x="1959294" y="1090918"/>
            <a:ext cx="5491495" cy="338554"/>
          </a:xfrm>
        </p:spPr>
        <p:txBody>
          <a:bodyPr/>
          <a:lstStyle/>
          <a:p>
            <a:pPr algn="ctr"/>
            <a:r>
              <a:rPr lang="en-US" dirty="0"/>
              <a:t>Reimbursements</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803082" y="1723084"/>
            <a:ext cx="7577825" cy="3411832"/>
          </a:xfrm>
        </p:spPr>
        <p:txBody>
          <a:bodyPr vert="horz" lIns="0" tIns="0" rIns="0" bIns="0" rtlCol="0" anchor="t">
            <a:normAutofit fontScale="92500" lnSpcReduction="20000"/>
          </a:bodyPr>
          <a:lstStyle/>
          <a:p>
            <a:pPr lvl="1"/>
            <a:r>
              <a:rPr lang="en-US" sz="1500" b="1" dirty="0"/>
              <a:t>Glacier</a:t>
            </a:r>
            <a:endParaRPr lang="en-US" sz="1400" b="1" dirty="0"/>
          </a:p>
          <a:p>
            <a:pPr lvl="2"/>
            <a:r>
              <a:rPr lang="en-US" sz="1400" dirty="0"/>
              <a:t>If the Non-Resident Alien or Foreign Entity box is checked in the Citizenship section, Glacier must be completed for tax purposes</a:t>
            </a:r>
          </a:p>
          <a:p>
            <a:pPr lvl="2"/>
            <a:r>
              <a:rPr lang="en-US" sz="1400" dirty="0"/>
              <a:t>Notify the individual that they will receive an email from Glacier that needs to be completed before payment processing</a:t>
            </a:r>
            <a:r>
              <a:rPr lang="en-US" sz="1400" i="1" dirty="0"/>
              <a:t> (Important to note: these emails can end up in the individual’s junk/spam folder)</a:t>
            </a:r>
            <a:endParaRPr lang="en-US" sz="1400" dirty="0"/>
          </a:p>
          <a:p>
            <a:pPr lvl="2"/>
            <a:r>
              <a:rPr lang="en-US" sz="1400" dirty="0"/>
              <a:t>Notify the business office (busproc@purdue.edu) that you have a reimbursement for a Non-Resident Alien or Foreign Entity.</a:t>
            </a:r>
          </a:p>
          <a:p>
            <a:pPr lvl="3"/>
            <a:r>
              <a:rPr lang="en-US" sz="1400" dirty="0"/>
              <a:t>Provide the individual’s email</a:t>
            </a:r>
          </a:p>
          <a:p>
            <a:pPr lvl="3"/>
            <a:r>
              <a:rPr lang="en-US" sz="1400" dirty="0"/>
              <a:t>If Purdue student, provide their PUID (sensitive information-send via </a:t>
            </a:r>
            <a:r>
              <a:rPr lang="en-US" sz="1400" dirty="0" err="1"/>
              <a:t>FileLocker</a:t>
            </a:r>
            <a:r>
              <a:rPr lang="en-US" sz="1400" dirty="0"/>
              <a:t>)</a:t>
            </a:r>
          </a:p>
          <a:p>
            <a:pPr lvl="3"/>
            <a:r>
              <a:rPr lang="en-US" sz="1400" dirty="0"/>
              <a:t>The business office will set up an automated email to be sent to the individual</a:t>
            </a:r>
          </a:p>
          <a:p>
            <a:pPr lvl="3"/>
            <a:r>
              <a:rPr lang="en-US" sz="1400" dirty="0"/>
              <a:t>Individual will need to provide I94, I20, Passport/Visa Stamp, and Tax Summary from Glacier (I20 and Tax Summary must be signed with a handwritten signature)</a:t>
            </a:r>
          </a:p>
          <a:p>
            <a:pPr lvl="4"/>
            <a:r>
              <a:rPr lang="en-US" sz="1400" dirty="0"/>
              <a:t>These documents will be required with the reimbursement submission</a:t>
            </a:r>
          </a:p>
          <a:p>
            <a:pPr lvl="2"/>
            <a:endParaRPr lang="en-US" sz="1400" dirty="0"/>
          </a:p>
          <a:p>
            <a:pPr lvl="0"/>
            <a:endParaRPr lang="en-US"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a:xfrm>
            <a:off x="7602587" y="6202177"/>
            <a:ext cx="778320" cy="323968"/>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bg1">
                    <a:alpha val="70000"/>
                  </a:schemeClr>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C8DACD-4E35-4E4C-AC75-C3DE50F04E7E}" type="datetime1">
              <a:rPr lang="en-US" smtClean="0"/>
              <a:pPr/>
              <a:t>10/25/2023</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defPPr>
              <a:defRPr lang="en-US"/>
            </a:defPPr>
            <a:lvl1pPr marL="0" algn="ctr" defTabSz="457200" rtl="0" eaLnBrk="1" latinLnBrk="0" hangingPunct="1">
              <a:defRPr sz="1000" b="1" i="0" kern="1200" spc="0" baseline="0">
                <a:solidFill>
                  <a:schemeClr val="bg1"/>
                </a:solidFill>
                <a:latin typeface="Acumin Pro Semibold"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A6979-0714-4377-B894-6BE4C2D6E202}" type="slidenum">
              <a:rPr lang="en-US" smtClean="0"/>
              <a:pPr/>
              <a:t>14</a:t>
            </a:fld>
            <a:endParaRPr lang="en-US" dirty="0"/>
          </a:p>
        </p:txBody>
      </p:sp>
      <p:sp>
        <p:nvSpPr>
          <p:cNvPr id="8" name="Subhead">
            <a:extLst>
              <a:ext uri="{FF2B5EF4-FFF2-40B4-BE49-F238E27FC236}">
                <a16:creationId xmlns:a16="http://schemas.microsoft.com/office/drawing/2014/main" id="{04C555FE-FF25-49FD-AF40-BF791063E11E}"/>
              </a:ext>
            </a:extLst>
          </p:cNvPr>
          <p:cNvSpPr txBox="1">
            <a:spLocks/>
          </p:cNvSpPr>
          <p:nvPr/>
        </p:nvSpPr>
        <p:spPr>
          <a:xfrm>
            <a:off x="1959294" y="1477072"/>
            <a:ext cx="5491495" cy="338554"/>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r>
              <a:rPr lang="en-US" dirty="0"/>
              <a:t>Non-Employee</a:t>
            </a:r>
          </a:p>
        </p:txBody>
      </p:sp>
      <p:pic>
        <p:nvPicPr>
          <p:cNvPr id="12" name="Picture 11">
            <a:extLst>
              <a:ext uri="{FF2B5EF4-FFF2-40B4-BE49-F238E27FC236}">
                <a16:creationId xmlns:a16="http://schemas.microsoft.com/office/drawing/2014/main" id="{1DC01F9B-15B6-42E6-B085-6DC92260CFAA}"/>
              </a:ext>
            </a:extLst>
          </p:cNvPr>
          <p:cNvPicPr>
            <a:picLocks noChangeAspect="1"/>
          </p:cNvPicPr>
          <p:nvPr/>
        </p:nvPicPr>
        <p:blipFill>
          <a:blip r:embed="rId2"/>
          <a:stretch>
            <a:fillRect/>
          </a:stretch>
        </p:blipFill>
        <p:spPr>
          <a:xfrm>
            <a:off x="3333892" y="5134916"/>
            <a:ext cx="2514951" cy="1286054"/>
          </a:xfrm>
          <a:prstGeom prst="rect">
            <a:avLst/>
          </a:prstGeom>
        </p:spPr>
      </p:pic>
    </p:spTree>
    <p:extLst>
      <p:ext uri="{BB962C8B-B14F-4D97-AF65-F5344CB8AC3E}">
        <p14:creationId xmlns:p14="http://schemas.microsoft.com/office/powerpoint/2010/main" val="1936645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pPr algn="ctr"/>
            <a:r>
              <a:rPr lang="en-US" dirty="0"/>
              <a:t>Business Office</a:t>
            </a:r>
          </a:p>
        </p:txBody>
      </p:sp>
      <p:sp>
        <p:nvSpPr>
          <p:cNvPr id="3" name="Subhead">
            <a:extLst>
              <a:ext uri="{FF2B5EF4-FFF2-40B4-BE49-F238E27FC236}">
                <a16:creationId xmlns:a16="http://schemas.microsoft.com/office/drawing/2014/main" id="{9A551606-6DE1-BD45-B8A4-1DCA2AC5D6EC}"/>
              </a:ext>
            </a:extLst>
          </p:cNvPr>
          <p:cNvSpPr>
            <a:spLocks noGrp="1"/>
          </p:cNvSpPr>
          <p:nvPr>
            <p:ph type="subTitle" idx="1"/>
          </p:nvPr>
        </p:nvSpPr>
        <p:spPr>
          <a:xfrm>
            <a:off x="1959294" y="1090918"/>
            <a:ext cx="5491495" cy="338554"/>
          </a:xfrm>
        </p:spPr>
        <p:txBody>
          <a:bodyPr/>
          <a:lstStyle/>
          <a:p>
            <a:pPr algn="ctr"/>
            <a:r>
              <a:rPr lang="en-US" dirty="0"/>
              <a:t>Reimbursements</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803083" y="1861673"/>
            <a:ext cx="5885584" cy="4292599"/>
          </a:xfrm>
        </p:spPr>
        <p:txBody>
          <a:bodyPr vert="horz" lIns="0" tIns="0" rIns="0" bIns="0" rtlCol="0" anchor="t">
            <a:normAutofit/>
          </a:bodyPr>
          <a:lstStyle/>
          <a:p>
            <a:pPr lvl="1"/>
            <a:r>
              <a:rPr lang="en-US" sz="1400" b="1" dirty="0"/>
              <a:t>Receipts</a:t>
            </a:r>
          </a:p>
          <a:p>
            <a:pPr lvl="2"/>
            <a:r>
              <a:rPr lang="en-US" sz="1400" dirty="0"/>
              <a:t>All receipts must be submitted</a:t>
            </a:r>
          </a:p>
          <a:p>
            <a:pPr lvl="2"/>
            <a:r>
              <a:rPr lang="en-US" sz="1400" dirty="0"/>
              <a:t>Receipts need to show last four digits of the card used to make the purchase</a:t>
            </a:r>
          </a:p>
          <a:p>
            <a:pPr lvl="2"/>
            <a:r>
              <a:rPr lang="en-US" sz="1400" dirty="0"/>
              <a:t>If receipt does not show the last four digits, they can submit a bank statement (screenshot acceptable) showing the purchase.</a:t>
            </a:r>
          </a:p>
          <a:p>
            <a:pPr lvl="3"/>
            <a:r>
              <a:rPr lang="en-US" sz="1400" i="1" dirty="0"/>
              <a:t>The statement needs to show the last four digits of the card</a:t>
            </a:r>
          </a:p>
          <a:p>
            <a:pPr lvl="3"/>
            <a:r>
              <a:rPr lang="en-US" sz="1400" i="1" dirty="0"/>
              <a:t>All personal information should be blacked out</a:t>
            </a:r>
          </a:p>
          <a:p>
            <a:pPr lvl="2"/>
            <a:r>
              <a:rPr lang="en-US" sz="1400" dirty="0"/>
              <a:t>If mileage is requested, they can submit a Google Map showing their route and calculated mileage.</a:t>
            </a:r>
          </a:p>
          <a:p>
            <a:pPr lvl="3"/>
            <a:r>
              <a:rPr lang="en-US" sz="1400" dirty="0"/>
              <a:t>Double the mileage to show the roundtrip total and use that for the total reimbursement</a:t>
            </a:r>
          </a:p>
          <a:p>
            <a:pPr lvl="4"/>
            <a:r>
              <a:rPr lang="en-US" sz="1400" i="1" dirty="0"/>
              <a:t>Mileage is currently reimbursed at the rate of 0.655</a:t>
            </a:r>
          </a:p>
          <a:p>
            <a:pPr lvl="2"/>
            <a:endParaRPr lang="en-US" sz="1400" dirty="0"/>
          </a:p>
          <a:p>
            <a:pPr lvl="0"/>
            <a:endParaRPr lang="en-US"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a:xfrm>
            <a:off x="7602587" y="6202177"/>
            <a:ext cx="778320" cy="323968"/>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bg1">
                    <a:alpha val="70000"/>
                  </a:schemeClr>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C8DACD-4E35-4E4C-AC75-C3DE50F04E7E}" type="datetime1">
              <a:rPr lang="en-US" smtClean="0"/>
              <a:pPr/>
              <a:t>10/25/2023</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defPPr>
              <a:defRPr lang="en-US"/>
            </a:defPPr>
            <a:lvl1pPr marL="0" algn="ctr" defTabSz="457200" rtl="0" eaLnBrk="1" latinLnBrk="0" hangingPunct="1">
              <a:defRPr sz="1000" b="1" i="0" kern="1200" spc="0" baseline="0">
                <a:solidFill>
                  <a:schemeClr val="bg1"/>
                </a:solidFill>
                <a:latin typeface="Acumin Pro Semibold"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A6979-0714-4377-B894-6BE4C2D6E202}" type="slidenum">
              <a:rPr lang="en-US" smtClean="0"/>
              <a:pPr/>
              <a:t>15</a:t>
            </a:fld>
            <a:endParaRPr lang="en-US" dirty="0"/>
          </a:p>
        </p:txBody>
      </p:sp>
      <p:sp>
        <p:nvSpPr>
          <p:cNvPr id="8" name="Subhead">
            <a:extLst>
              <a:ext uri="{FF2B5EF4-FFF2-40B4-BE49-F238E27FC236}">
                <a16:creationId xmlns:a16="http://schemas.microsoft.com/office/drawing/2014/main" id="{04C555FE-FF25-49FD-AF40-BF791063E11E}"/>
              </a:ext>
            </a:extLst>
          </p:cNvPr>
          <p:cNvSpPr txBox="1">
            <a:spLocks/>
          </p:cNvSpPr>
          <p:nvPr/>
        </p:nvSpPr>
        <p:spPr>
          <a:xfrm>
            <a:off x="1959294" y="1477072"/>
            <a:ext cx="5491495" cy="338554"/>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r>
              <a:rPr lang="en-US" dirty="0"/>
              <a:t>Non-Employee</a:t>
            </a:r>
          </a:p>
        </p:txBody>
      </p:sp>
      <p:pic>
        <p:nvPicPr>
          <p:cNvPr id="11" name="Picture 10">
            <a:extLst>
              <a:ext uri="{FF2B5EF4-FFF2-40B4-BE49-F238E27FC236}">
                <a16:creationId xmlns:a16="http://schemas.microsoft.com/office/drawing/2014/main" id="{EC85A72E-A583-40FB-922A-FCBE9AB84439}"/>
              </a:ext>
            </a:extLst>
          </p:cNvPr>
          <p:cNvPicPr>
            <a:picLocks noChangeAspect="1"/>
          </p:cNvPicPr>
          <p:nvPr/>
        </p:nvPicPr>
        <p:blipFill>
          <a:blip r:embed="rId2"/>
          <a:stretch>
            <a:fillRect/>
          </a:stretch>
        </p:blipFill>
        <p:spPr>
          <a:xfrm>
            <a:off x="6873862" y="3429000"/>
            <a:ext cx="1467055" cy="1343212"/>
          </a:xfrm>
          <a:prstGeom prst="rect">
            <a:avLst/>
          </a:prstGeom>
        </p:spPr>
      </p:pic>
    </p:spTree>
    <p:extLst>
      <p:ext uri="{BB962C8B-B14F-4D97-AF65-F5344CB8AC3E}">
        <p14:creationId xmlns:p14="http://schemas.microsoft.com/office/powerpoint/2010/main" val="2810152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pPr algn="ctr"/>
            <a:r>
              <a:rPr lang="en-US" dirty="0"/>
              <a:t>Business Office</a:t>
            </a:r>
          </a:p>
        </p:txBody>
      </p:sp>
      <p:sp>
        <p:nvSpPr>
          <p:cNvPr id="3" name="Subhead">
            <a:extLst>
              <a:ext uri="{FF2B5EF4-FFF2-40B4-BE49-F238E27FC236}">
                <a16:creationId xmlns:a16="http://schemas.microsoft.com/office/drawing/2014/main" id="{9A551606-6DE1-BD45-B8A4-1DCA2AC5D6EC}"/>
              </a:ext>
            </a:extLst>
          </p:cNvPr>
          <p:cNvSpPr>
            <a:spLocks noGrp="1"/>
          </p:cNvSpPr>
          <p:nvPr>
            <p:ph type="subTitle" idx="1"/>
          </p:nvPr>
        </p:nvSpPr>
        <p:spPr>
          <a:xfrm>
            <a:off x="1959294" y="1090918"/>
            <a:ext cx="5491495" cy="338554"/>
          </a:xfrm>
        </p:spPr>
        <p:txBody>
          <a:bodyPr/>
          <a:lstStyle/>
          <a:p>
            <a:pPr algn="ctr"/>
            <a:r>
              <a:rPr lang="en-US" dirty="0"/>
              <a:t>Reimbursements</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1002605" y="1863226"/>
            <a:ext cx="5894050" cy="3843307"/>
          </a:xfrm>
        </p:spPr>
        <p:txBody>
          <a:bodyPr>
            <a:normAutofit fontScale="85000" lnSpcReduction="10000"/>
          </a:bodyPr>
          <a:lstStyle/>
          <a:p>
            <a:pPr lvl="1"/>
            <a:r>
              <a:rPr lang="en-US" sz="1800" dirty="0"/>
              <a:t>Non-Employee’s Contact?</a:t>
            </a:r>
          </a:p>
          <a:p>
            <a:pPr lvl="2"/>
            <a:r>
              <a:rPr lang="en-US" sz="1800" dirty="0"/>
              <a:t>As the approving area, you are the main contact for the person being reimbursed</a:t>
            </a:r>
          </a:p>
          <a:p>
            <a:pPr lvl="2"/>
            <a:r>
              <a:rPr lang="en-US" sz="1800" dirty="0"/>
              <a:t>Communication will be between you and the person being reimbursed while your area will relay the information they provide to EOBOC</a:t>
            </a:r>
          </a:p>
          <a:p>
            <a:pPr lvl="3"/>
            <a:r>
              <a:rPr lang="en-US" sz="1800" dirty="0"/>
              <a:t>Make sure you are replying to EOBOC emails that contain the </a:t>
            </a:r>
            <a:r>
              <a:rPr lang="en-US" sz="1800" dirty="0" err="1"/>
              <a:t>FootPrint</a:t>
            </a:r>
            <a:r>
              <a:rPr lang="en-US" sz="1800" dirty="0"/>
              <a:t> ticket, if one has been generated</a:t>
            </a:r>
          </a:p>
          <a:p>
            <a:pPr lvl="2"/>
            <a:r>
              <a:rPr lang="en-US" sz="1800" dirty="0"/>
              <a:t>Reminder: Please make sure the non-employee’s email is listed on the Substitute W-9</a:t>
            </a:r>
          </a:p>
          <a:p>
            <a:pPr lvl="1"/>
            <a:r>
              <a:rPr lang="en-US" sz="1800" dirty="0"/>
              <a:t>Documents should be exchanged with EOBOC via FileLocker due to the sensitive information being provided</a:t>
            </a:r>
          </a:p>
          <a:p>
            <a:pPr lvl="1"/>
            <a:r>
              <a:rPr lang="en-US" sz="1800" dirty="0"/>
              <a:t>If reimbursements are for students and there is a max allowed amount, please make sure the allowed amount is noted</a:t>
            </a:r>
          </a:p>
          <a:p>
            <a:pPr lvl="2"/>
            <a:endParaRPr lang="en-US" sz="1200" dirty="0"/>
          </a:p>
          <a:p>
            <a:pPr lvl="2"/>
            <a:endParaRPr lang="en-US" sz="1400" dirty="0"/>
          </a:p>
          <a:p>
            <a:pPr lvl="0"/>
            <a:endParaRPr lang="en-US"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a:xfrm>
            <a:off x="7602587" y="6202177"/>
            <a:ext cx="778320" cy="323968"/>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bg1">
                    <a:alpha val="70000"/>
                  </a:schemeClr>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C8DACD-4E35-4E4C-AC75-C3DE50F04E7E}" type="datetime1">
              <a:rPr lang="en-US" smtClean="0"/>
              <a:pPr/>
              <a:t>10/25/2023</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defPPr>
              <a:defRPr lang="en-US"/>
            </a:defPPr>
            <a:lvl1pPr marL="0" algn="ctr" defTabSz="457200" rtl="0" eaLnBrk="1" latinLnBrk="0" hangingPunct="1">
              <a:defRPr sz="1000" b="1" i="0" kern="1200" spc="0" baseline="0">
                <a:solidFill>
                  <a:schemeClr val="bg1"/>
                </a:solidFill>
                <a:latin typeface="Acumin Pro Semibold"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A6979-0714-4377-B894-6BE4C2D6E202}" type="slidenum">
              <a:rPr lang="en-US" smtClean="0"/>
              <a:pPr/>
              <a:t>16</a:t>
            </a:fld>
            <a:endParaRPr lang="en-US" dirty="0"/>
          </a:p>
        </p:txBody>
      </p:sp>
      <p:sp>
        <p:nvSpPr>
          <p:cNvPr id="8" name="Subhead">
            <a:extLst>
              <a:ext uri="{FF2B5EF4-FFF2-40B4-BE49-F238E27FC236}">
                <a16:creationId xmlns:a16="http://schemas.microsoft.com/office/drawing/2014/main" id="{04C555FE-FF25-49FD-AF40-BF791063E11E}"/>
              </a:ext>
            </a:extLst>
          </p:cNvPr>
          <p:cNvSpPr txBox="1">
            <a:spLocks/>
          </p:cNvSpPr>
          <p:nvPr/>
        </p:nvSpPr>
        <p:spPr>
          <a:xfrm>
            <a:off x="1959294" y="1477072"/>
            <a:ext cx="5491495" cy="338554"/>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r>
              <a:rPr lang="en-US" dirty="0"/>
              <a:t>Non-Employee</a:t>
            </a:r>
          </a:p>
        </p:txBody>
      </p:sp>
      <p:pic>
        <p:nvPicPr>
          <p:cNvPr id="9" name="Picture 8">
            <a:extLst>
              <a:ext uri="{FF2B5EF4-FFF2-40B4-BE49-F238E27FC236}">
                <a16:creationId xmlns:a16="http://schemas.microsoft.com/office/drawing/2014/main" id="{1524BCBD-E0F8-4395-B24D-839C63AA590D}"/>
              </a:ext>
            </a:extLst>
          </p:cNvPr>
          <p:cNvPicPr>
            <a:picLocks noChangeAspect="1"/>
          </p:cNvPicPr>
          <p:nvPr/>
        </p:nvPicPr>
        <p:blipFill>
          <a:blip r:embed="rId3"/>
          <a:stretch>
            <a:fillRect/>
          </a:stretch>
        </p:blipFill>
        <p:spPr>
          <a:xfrm>
            <a:off x="7039611" y="2649741"/>
            <a:ext cx="1125951" cy="1092639"/>
          </a:xfrm>
          <a:prstGeom prst="rect">
            <a:avLst/>
          </a:prstGeom>
        </p:spPr>
      </p:pic>
    </p:spTree>
    <p:extLst>
      <p:ext uri="{BB962C8B-B14F-4D97-AF65-F5344CB8AC3E}">
        <p14:creationId xmlns:p14="http://schemas.microsoft.com/office/powerpoint/2010/main" val="3078153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562F-92D3-4206-9FFE-35BB570DC3A6}"/>
              </a:ext>
            </a:extLst>
          </p:cNvPr>
          <p:cNvSpPr>
            <a:spLocks noGrp="1"/>
          </p:cNvSpPr>
          <p:nvPr>
            <p:ph type="ctrTitle"/>
          </p:nvPr>
        </p:nvSpPr>
        <p:spPr/>
        <p:txBody>
          <a:bodyPr/>
          <a:lstStyle/>
          <a:p>
            <a:pPr algn="ctr"/>
            <a:r>
              <a:rPr lang="en-US" dirty="0"/>
              <a:t>Business Office</a:t>
            </a:r>
          </a:p>
        </p:txBody>
      </p:sp>
      <p:sp>
        <p:nvSpPr>
          <p:cNvPr id="3" name="Subtitle 2">
            <a:extLst>
              <a:ext uri="{FF2B5EF4-FFF2-40B4-BE49-F238E27FC236}">
                <a16:creationId xmlns:a16="http://schemas.microsoft.com/office/drawing/2014/main" id="{0F979BCB-9AE5-43B6-B6C3-2EF912AAC015}"/>
              </a:ext>
            </a:extLst>
          </p:cNvPr>
          <p:cNvSpPr>
            <a:spLocks noGrp="1"/>
          </p:cNvSpPr>
          <p:nvPr>
            <p:ph type="subTitle" idx="1"/>
          </p:nvPr>
        </p:nvSpPr>
        <p:spPr>
          <a:xfrm>
            <a:off x="1221052" y="1011984"/>
            <a:ext cx="6925731" cy="341599"/>
          </a:xfrm>
        </p:spPr>
        <p:txBody>
          <a:bodyPr/>
          <a:lstStyle/>
          <a:p>
            <a:pPr algn="ctr"/>
            <a:r>
              <a:rPr lang="en-US" dirty="0"/>
              <a:t>Candidate Reimbursement</a:t>
            </a:r>
            <a:endParaRPr lang="en-US"/>
          </a:p>
        </p:txBody>
      </p:sp>
      <p:sp>
        <p:nvSpPr>
          <p:cNvPr id="4" name="Text Placeholder 3">
            <a:extLst>
              <a:ext uri="{FF2B5EF4-FFF2-40B4-BE49-F238E27FC236}">
                <a16:creationId xmlns:a16="http://schemas.microsoft.com/office/drawing/2014/main" id="{0BCAFA79-2F7E-4010-A476-E632230237E5}"/>
              </a:ext>
            </a:extLst>
          </p:cNvPr>
          <p:cNvSpPr>
            <a:spLocks noGrp="1"/>
          </p:cNvSpPr>
          <p:nvPr>
            <p:ph type="body" sz="quarter" idx="14"/>
          </p:nvPr>
        </p:nvSpPr>
        <p:spPr>
          <a:xfrm>
            <a:off x="770467" y="1352828"/>
            <a:ext cx="7510035" cy="5327371"/>
          </a:xfrm>
        </p:spPr>
        <p:txBody>
          <a:bodyPr vert="horz" lIns="0" tIns="0" rIns="0" bIns="0" rtlCol="0" anchor="t">
            <a:normAutofit/>
          </a:bodyPr>
          <a:lstStyle/>
          <a:p>
            <a:pPr lvl="0"/>
            <a:r>
              <a:rPr lang="en-US" sz="1600" dirty="0"/>
              <a:t>The following documents are required for processing, if candidate attends alone:</a:t>
            </a:r>
            <a:endParaRPr lang="en-US" sz="1400" dirty="0"/>
          </a:p>
          <a:p>
            <a:pPr lvl="1"/>
            <a:r>
              <a:rPr lang="en-US" sz="1400" b="1" dirty="0"/>
              <a:t>Form 17C</a:t>
            </a:r>
          </a:p>
          <a:p>
            <a:pPr lvl="2"/>
            <a:r>
              <a:rPr lang="en-US" sz="1400" dirty="0">
                <a:solidFill>
                  <a:srgbClr val="000000"/>
                </a:solidFill>
              </a:rPr>
              <a:t>Location – to and from, date traveled, and position they're interviewing for</a:t>
            </a:r>
          </a:p>
          <a:p>
            <a:pPr lvl="2"/>
            <a:r>
              <a:rPr lang="en-US" sz="1400" dirty="0">
                <a:solidFill>
                  <a:srgbClr val="000000"/>
                </a:solidFill>
              </a:rPr>
              <a:t>Section A: Prospective Employee info and travel expenses </a:t>
            </a:r>
            <a:r>
              <a:rPr lang="en-US" sz="1400" b="1" dirty="0">
                <a:solidFill>
                  <a:srgbClr val="000000"/>
                </a:solidFill>
              </a:rPr>
              <a:t>(note: SSN is only needed if spouse/dependent accompanied prospective employee)</a:t>
            </a:r>
          </a:p>
          <a:p>
            <a:pPr lvl="2"/>
            <a:r>
              <a:rPr lang="en-US" sz="1400" dirty="0">
                <a:solidFill>
                  <a:srgbClr val="000000"/>
                </a:solidFill>
              </a:rPr>
              <a:t>Section B: Complete if Spouse/Dependent accompanied prospective employee</a:t>
            </a:r>
          </a:p>
          <a:p>
            <a:pPr lvl="2"/>
            <a:r>
              <a:rPr lang="en-US" sz="1400" dirty="0">
                <a:solidFill>
                  <a:srgbClr val="000000"/>
                </a:solidFill>
              </a:rPr>
              <a:t>If a Prospective Employee is International, they only need to complete Glacier if they bring a spouse/dependent. Tax considers this a taxable event and requires Glacier. </a:t>
            </a:r>
          </a:p>
          <a:p>
            <a:pPr lvl="2"/>
            <a:r>
              <a:rPr lang="en-US" sz="1400" dirty="0">
                <a:solidFill>
                  <a:srgbClr val="000000"/>
                </a:solidFill>
              </a:rPr>
              <a:t>List Account number and GL Code</a:t>
            </a:r>
          </a:p>
          <a:p>
            <a:pPr lvl="2"/>
            <a:r>
              <a:rPr lang="en-US" sz="1400" dirty="0">
                <a:solidFill>
                  <a:srgbClr val="000000"/>
                </a:solidFill>
              </a:rPr>
              <a:t>Travel expenses listed must match receipts. Receipts must show last four digits of card used for expense. </a:t>
            </a:r>
          </a:p>
          <a:p>
            <a:pPr lvl="2"/>
            <a:r>
              <a:rPr lang="en-US" sz="1400" dirty="0">
                <a:solidFill>
                  <a:srgbClr val="000000"/>
                </a:solidFill>
              </a:rPr>
              <a:t>Approval: Once form is completed, send via DocuSign to Adam Wilson to approve and sign in the (For The President) section. </a:t>
            </a:r>
          </a:p>
          <a:p>
            <a:pPr lvl="1"/>
            <a:endParaRPr lang="en-US" sz="1300" dirty="0">
              <a:solidFill>
                <a:srgbClr val="000000"/>
              </a:solidFill>
            </a:endParaRPr>
          </a:p>
          <a:p>
            <a:pPr lvl="1"/>
            <a:r>
              <a:rPr lang="en-US" sz="1300" dirty="0">
                <a:ea typeface="+mn-lt"/>
                <a:cs typeface="+mn-lt"/>
                <a:hlinkClick r:id="rId2"/>
              </a:rPr>
              <a:t>https://www.purdue.edu/hr/buspur/nonemppay/empreimb.php</a:t>
            </a:r>
            <a:endParaRPr lang="en-US" sz="1300" dirty="0">
              <a:solidFill>
                <a:srgbClr val="000000"/>
              </a:solidFill>
              <a:ea typeface="+mn-lt"/>
              <a:cs typeface="+mn-lt"/>
            </a:endParaRPr>
          </a:p>
          <a:p>
            <a:pPr lvl="1"/>
            <a:endParaRPr lang="en-US" sz="1300" dirty="0">
              <a:solidFill>
                <a:srgbClr val="262626"/>
              </a:solidFill>
            </a:endParaRPr>
          </a:p>
        </p:txBody>
      </p:sp>
      <p:sp>
        <p:nvSpPr>
          <p:cNvPr id="5" name="Date Placeholder 4">
            <a:extLst>
              <a:ext uri="{FF2B5EF4-FFF2-40B4-BE49-F238E27FC236}">
                <a16:creationId xmlns:a16="http://schemas.microsoft.com/office/drawing/2014/main" id="{C8506648-7728-439F-8CBF-B3FE65E75BE4}"/>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785A855B-214C-4AE9-810E-7F0E33E57AEE}"/>
              </a:ext>
            </a:extLst>
          </p:cNvPr>
          <p:cNvSpPr>
            <a:spLocks noGrp="1"/>
          </p:cNvSpPr>
          <p:nvPr>
            <p:ph type="sldNum" sz="quarter" idx="12"/>
          </p:nvPr>
        </p:nvSpPr>
        <p:spPr/>
        <p:txBody>
          <a:bodyPr/>
          <a:lstStyle/>
          <a:p>
            <a:fld id="{8A7A6979-0714-4377-B894-6BE4C2D6E202}" type="slidenum">
              <a:rPr lang="en-US" smtClean="0"/>
              <a:pPr/>
              <a:t>17</a:t>
            </a:fld>
            <a:endParaRPr lang="en-US" dirty="0"/>
          </a:p>
        </p:txBody>
      </p:sp>
    </p:spTree>
    <p:extLst>
      <p:ext uri="{BB962C8B-B14F-4D97-AF65-F5344CB8AC3E}">
        <p14:creationId xmlns:p14="http://schemas.microsoft.com/office/powerpoint/2010/main" val="2144918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83476-EA44-BC1A-B635-8F189C564B14}"/>
              </a:ext>
            </a:extLst>
          </p:cNvPr>
          <p:cNvSpPr>
            <a:spLocks noGrp="1"/>
          </p:cNvSpPr>
          <p:nvPr>
            <p:ph type="ctrTitle"/>
          </p:nvPr>
        </p:nvSpPr>
        <p:spPr/>
        <p:txBody>
          <a:bodyPr/>
          <a:lstStyle/>
          <a:p>
            <a:pPr algn="ctr"/>
            <a:r>
              <a:rPr lang="en-US" dirty="0">
                <a:latin typeface="Acumin Pro ExtraCondensed"/>
              </a:rPr>
              <a:t>Business Office</a:t>
            </a:r>
            <a:endParaRPr lang="en-US" dirty="0"/>
          </a:p>
        </p:txBody>
      </p:sp>
      <p:sp>
        <p:nvSpPr>
          <p:cNvPr id="3" name="Subtitle 2">
            <a:extLst>
              <a:ext uri="{FF2B5EF4-FFF2-40B4-BE49-F238E27FC236}">
                <a16:creationId xmlns:a16="http://schemas.microsoft.com/office/drawing/2014/main" id="{0FDF8651-8823-D681-80A8-EED23D3E2428}"/>
              </a:ext>
            </a:extLst>
          </p:cNvPr>
          <p:cNvSpPr>
            <a:spLocks noGrp="1"/>
          </p:cNvSpPr>
          <p:nvPr>
            <p:ph type="subTitle" idx="1"/>
          </p:nvPr>
        </p:nvSpPr>
        <p:spPr>
          <a:xfrm>
            <a:off x="1165521" y="900923"/>
            <a:ext cx="6925731" cy="338554"/>
          </a:xfrm>
        </p:spPr>
        <p:txBody>
          <a:bodyPr/>
          <a:lstStyle/>
          <a:p>
            <a:pPr algn="ctr"/>
            <a:r>
              <a:rPr lang="en-US" dirty="0">
                <a:latin typeface="Acumin Pro SemiCondensed"/>
              </a:rPr>
              <a:t>Form 17C</a:t>
            </a:r>
            <a:endParaRPr lang="en-US" dirty="0"/>
          </a:p>
        </p:txBody>
      </p:sp>
      <p:sp>
        <p:nvSpPr>
          <p:cNvPr id="5" name="Date Placeholder 4">
            <a:extLst>
              <a:ext uri="{FF2B5EF4-FFF2-40B4-BE49-F238E27FC236}">
                <a16:creationId xmlns:a16="http://schemas.microsoft.com/office/drawing/2014/main" id="{EEA0A6C7-AF08-EBA2-7797-66AE000BB817}"/>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31E14499-7EA3-CCB9-31A1-E48094827175}"/>
              </a:ext>
            </a:extLst>
          </p:cNvPr>
          <p:cNvSpPr>
            <a:spLocks noGrp="1"/>
          </p:cNvSpPr>
          <p:nvPr>
            <p:ph type="sldNum" sz="quarter" idx="12"/>
          </p:nvPr>
        </p:nvSpPr>
        <p:spPr/>
        <p:txBody>
          <a:bodyPr/>
          <a:lstStyle/>
          <a:p>
            <a:fld id="{8A7A6979-0714-4377-B894-6BE4C2D6E202}" type="slidenum">
              <a:rPr lang="en-US" smtClean="0"/>
              <a:pPr/>
              <a:t>18</a:t>
            </a:fld>
            <a:endParaRPr lang="en-US" dirty="0"/>
          </a:p>
        </p:txBody>
      </p:sp>
      <p:pic>
        <p:nvPicPr>
          <p:cNvPr id="9" name="Picture 9" descr="Graphical user interface, table&#10;&#10;Description automatically generated">
            <a:extLst>
              <a:ext uri="{FF2B5EF4-FFF2-40B4-BE49-F238E27FC236}">
                <a16:creationId xmlns:a16="http://schemas.microsoft.com/office/drawing/2014/main" id="{8F0EE586-9ADA-A138-BC0A-EFC6CA2714F0}"/>
              </a:ext>
            </a:extLst>
          </p:cNvPr>
          <p:cNvPicPr>
            <a:picLocks noChangeAspect="1"/>
          </p:cNvPicPr>
          <p:nvPr/>
        </p:nvPicPr>
        <p:blipFill>
          <a:blip r:embed="rId2"/>
          <a:stretch>
            <a:fillRect/>
          </a:stretch>
        </p:blipFill>
        <p:spPr>
          <a:xfrm>
            <a:off x="1997242" y="1246766"/>
            <a:ext cx="5158770" cy="4790201"/>
          </a:xfrm>
          <a:prstGeom prst="rect">
            <a:avLst/>
          </a:prstGeom>
        </p:spPr>
      </p:pic>
    </p:spTree>
    <p:extLst>
      <p:ext uri="{BB962C8B-B14F-4D97-AF65-F5344CB8AC3E}">
        <p14:creationId xmlns:p14="http://schemas.microsoft.com/office/powerpoint/2010/main" val="1632920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50AAD-E3FB-44C1-8678-F5A5731CE3FA}"/>
              </a:ext>
            </a:extLst>
          </p:cNvPr>
          <p:cNvSpPr>
            <a:spLocks noGrp="1"/>
          </p:cNvSpPr>
          <p:nvPr>
            <p:ph type="ctrTitle"/>
          </p:nvPr>
        </p:nvSpPr>
        <p:spPr/>
        <p:txBody>
          <a:bodyPr/>
          <a:lstStyle/>
          <a:p>
            <a:pPr algn="ctr"/>
            <a:r>
              <a:rPr lang="en-US" dirty="0"/>
              <a:t>Business Office</a:t>
            </a:r>
          </a:p>
        </p:txBody>
      </p:sp>
      <p:sp>
        <p:nvSpPr>
          <p:cNvPr id="3" name="Subtitle 2">
            <a:extLst>
              <a:ext uri="{FF2B5EF4-FFF2-40B4-BE49-F238E27FC236}">
                <a16:creationId xmlns:a16="http://schemas.microsoft.com/office/drawing/2014/main" id="{08963CFB-D614-4EF6-A410-B2178A82748D}"/>
              </a:ext>
            </a:extLst>
          </p:cNvPr>
          <p:cNvSpPr>
            <a:spLocks noGrp="1"/>
          </p:cNvSpPr>
          <p:nvPr>
            <p:ph type="subTitle" idx="1"/>
          </p:nvPr>
        </p:nvSpPr>
        <p:spPr>
          <a:xfrm>
            <a:off x="1128501" y="920358"/>
            <a:ext cx="6925728" cy="338554"/>
          </a:xfrm>
        </p:spPr>
        <p:txBody>
          <a:bodyPr/>
          <a:lstStyle/>
          <a:p>
            <a:pPr algn="ctr"/>
            <a:r>
              <a:rPr lang="en-US" dirty="0"/>
              <a:t>Candidate Reimbursement</a:t>
            </a:r>
          </a:p>
        </p:txBody>
      </p:sp>
      <p:sp>
        <p:nvSpPr>
          <p:cNvPr id="4" name="Text Placeholder 3">
            <a:extLst>
              <a:ext uri="{FF2B5EF4-FFF2-40B4-BE49-F238E27FC236}">
                <a16:creationId xmlns:a16="http://schemas.microsoft.com/office/drawing/2014/main" id="{815A85D9-02AB-48A2-B59E-846B04423883}"/>
              </a:ext>
            </a:extLst>
          </p:cNvPr>
          <p:cNvSpPr>
            <a:spLocks noGrp="1"/>
          </p:cNvSpPr>
          <p:nvPr>
            <p:ph type="body" sz="quarter" idx="14"/>
          </p:nvPr>
        </p:nvSpPr>
        <p:spPr>
          <a:xfrm>
            <a:off x="798301" y="1258912"/>
            <a:ext cx="3965575" cy="4786288"/>
          </a:xfrm>
        </p:spPr>
        <p:txBody>
          <a:bodyPr>
            <a:normAutofit/>
          </a:bodyPr>
          <a:lstStyle/>
          <a:p>
            <a:r>
              <a:rPr lang="en-US" sz="1400" b="1" dirty="0"/>
              <a:t>ACH Form</a:t>
            </a:r>
          </a:p>
          <a:p>
            <a:pPr lvl="1"/>
            <a:r>
              <a:rPr lang="en-US" sz="1200" dirty="0"/>
              <a:t>Section 1:</a:t>
            </a:r>
          </a:p>
          <a:p>
            <a:pPr lvl="2"/>
            <a:r>
              <a:rPr lang="en-US" sz="1200" dirty="0"/>
              <a:t>Check the appropriate box for ‘New’ or ‘Change’</a:t>
            </a:r>
          </a:p>
          <a:p>
            <a:pPr lvl="2"/>
            <a:r>
              <a:rPr lang="en-US" sz="1200" dirty="0"/>
              <a:t>Provide complete name, address, phone &amp; email</a:t>
            </a:r>
          </a:p>
          <a:p>
            <a:pPr lvl="2"/>
            <a:r>
              <a:rPr lang="en-US" sz="1200" dirty="0"/>
              <a:t>Enter Tax ID (EIN or SNN) of the payee</a:t>
            </a:r>
          </a:p>
          <a:p>
            <a:pPr lvl="2"/>
            <a:r>
              <a:rPr lang="en-US" sz="1200" dirty="0"/>
              <a:t>If </a:t>
            </a:r>
            <a:r>
              <a:rPr lang="en-US" sz="1200" u="sng" dirty="0"/>
              <a:t>Change</a:t>
            </a:r>
            <a:r>
              <a:rPr lang="en-US" sz="1200" dirty="0"/>
              <a:t>, must provide banking information currently on file at Purdue</a:t>
            </a:r>
          </a:p>
          <a:p>
            <a:pPr lvl="1"/>
            <a:r>
              <a:rPr lang="en-US" sz="1200" dirty="0"/>
              <a:t>Section 2:</a:t>
            </a:r>
          </a:p>
          <a:p>
            <a:pPr lvl="2"/>
            <a:r>
              <a:rPr lang="en-US" sz="1200" dirty="0"/>
              <a:t>Provide the name &amp; phone number of the financial institution authorized to conduct transaction</a:t>
            </a:r>
          </a:p>
          <a:p>
            <a:pPr lvl="2"/>
            <a:r>
              <a:rPr lang="en-US" sz="1200" dirty="0"/>
              <a:t>Enter the ABA/routing # of the financial institution (9-digit number)</a:t>
            </a:r>
          </a:p>
          <a:p>
            <a:pPr lvl="2"/>
            <a:r>
              <a:rPr lang="en-US" sz="1200" dirty="0"/>
              <a:t>Enter the account number</a:t>
            </a:r>
          </a:p>
          <a:p>
            <a:pPr lvl="2"/>
            <a:r>
              <a:rPr lang="en-US" sz="1200" dirty="0"/>
              <a:t>Check appropriate box for ‘Checking’ or ‘Savings’</a:t>
            </a:r>
          </a:p>
          <a:p>
            <a:pPr lvl="1"/>
            <a:r>
              <a:rPr lang="en-US" sz="1200" dirty="0"/>
              <a:t>An authorized signer on the bank account must sign this form</a:t>
            </a:r>
          </a:p>
        </p:txBody>
      </p:sp>
      <p:pic>
        <p:nvPicPr>
          <p:cNvPr id="9" name="Content Placeholder 8">
            <a:extLst>
              <a:ext uri="{FF2B5EF4-FFF2-40B4-BE49-F238E27FC236}">
                <a16:creationId xmlns:a16="http://schemas.microsoft.com/office/drawing/2014/main" id="{18F9420A-668E-4F6F-8F98-A1B42A462D6D}"/>
              </a:ext>
            </a:extLst>
          </p:cNvPr>
          <p:cNvPicPr>
            <a:picLocks noGrp="1" noChangeAspect="1"/>
          </p:cNvPicPr>
          <p:nvPr>
            <p:ph sz="quarter" idx="13"/>
          </p:nvPr>
        </p:nvPicPr>
        <p:blipFill>
          <a:blip r:embed="rId2"/>
          <a:stretch>
            <a:fillRect/>
          </a:stretch>
        </p:blipFill>
        <p:spPr>
          <a:xfrm>
            <a:off x="4944533" y="1439685"/>
            <a:ext cx="2972329" cy="4131381"/>
          </a:xfrm>
        </p:spPr>
      </p:pic>
      <p:sp>
        <p:nvSpPr>
          <p:cNvPr id="6" name="Date Placeholder 5">
            <a:extLst>
              <a:ext uri="{FF2B5EF4-FFF2-40B4-BE49-F238E27FC236}">
                <a16:creationId xmlns:a16="http://schemas.microsoft.com/office/drawing/2014/main" id="{E8ABB74E-C766-4D12-B838-B163F6BD0234}"/>
              </a:ext>
            </a:extLst>
          </p:cNvPr>
          <p:cNvSpPr>
            <a:spLocks noGrp="1"/>
          </p:cNvSpPr>
          <p:nvPr>
            <p:ph type="dt" sz="half" idx="10"/>
          </p:nvPr>
        </p:nvSpPr>
        <p:spPr/>
        <p:txBody>
          <a:bodyPr/>
          <a:lstStyle/>
          <a:p>
            <a:fld id="{4127BF28-8E52-EB4D-8A7B-6C7DC4946F53}" type="datetime1">
              <a:rPr lang="en-US" smtClean="0"/>
              <a:t>10/25/2023</a:t>
            </a:fld>
            <a:endParaRPr lang="en-US" dirty="0"/>
          </a:p>
        </p:txBody>
      </p:sp>
      <p:sp>
        <p:nvSpPr>
          <p:cNvPr id="7" name="Slide Number Placeholder 6">
            <a:extLst>
              <a:ext uri="{FF2B5EF4-FFF2-40B4-BE49-F238E27FC236}">
                <a16:creationId xmlns:a16="http://schemas.microsoft.com/office/drawing/2014/main" id="{F884F708-83DB-4D6C-B471-A18DB310881F}"/>
              </a:ext>
            </a:extLst>
          </p:cNvPr>
          <p:cNvSpPr>
            <a:spLocks noGrp="1"/>
          </p:cNvSpPr>
          <p:nvPr>
            <p:ph type="sldNum" sz="quarter" idx="12"/>
          </p:nvPr>
        </p:nvSpPr>
        <p:spPr/>
        <p:txBody>
          <a:bodyPr/>
          <a:lstStyle/>
          <a:p>
            <a:fld id="{8A7A6979-0714-4377-B894-6BE4C2D6E202}" type="slidenum">
              <a:rPr lang="en-US" smtClean="0"/>
              <a:pPr/>
              <a:t>19</a:t>
            </a:fld>
            <a:endParaRPr lang="en-US" dirty="0"/>
          </a:p>
        </p:txBody>
      </p:sp>
    </p:spTree>
    <p:extLst>
      <p:ext uri="{BB962C8B-B14F-4D97-AF65-F5344CB8AC3E}">
        <p14:creationId xmlns:p14="http://schemas.microsoft.com/office/powerpoint/2010/main" val="2162677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83324-CF11-4682-9309-E5F384A62261}"/>
              </a:ext>
            </a:extLst>
          </p:cNvPr>
          <p:cNvSpPr>
            <a:spLocks noGrp="1"/>
          </p:cNvSpPr>
          <p:nvPr>
            <p:ph type="ctrTitle"/>
          </p:nvPr>
        </p:nvSpPr>
        <p:spPr/>
        <p:txBody>
          <a:bodyPr/>
          <a:lstStyle/>
          <a:p>
            <a:pPr algn="ctr"/>
            <a:r>
              <a:rPr lang="en-US" dirty="0"/>
              <a:t>Business Office</a:t>
            </a:r>
          </a:p>
        </p:txBody>
      </p:sp>
      <p:sp>
        <p:nvSpPr>
          <p:cNvPr id="3" name="Subtitle 2">
            <a:extLst>
              <a:ext uri="{FF2B5EF4-FFF2-40B4-BE49-F238E27FC236}">
                <a16:creationId xmlns:a16="http://schemas.microsoft.com/office/drawing/2014/main" id="{F3055724-7E73-4675-A098-CFAACB9DBB7E}"/>
              </a:ext>
            </a:extLst>
          </p:cNvPr>
          <p:cNvSpPr>
            <a:spLocks noGrp="1"/>
          </p:cNvSpPr>
          <p:nvPr>
            <p:ph type="subTitle" idx="1"/>
          </p:nvPr>
        </p:nvSpPr>
        <p:spPr>
          <a:xfrm>
            <a:off x="1280818" y="1014045"/>
            <a:ext cx="6925728" cy="338554"/>
          </a:xfrm>
        </p:spPr>
        <p:txBody>
          <a:bodyPr/>
          <a:lstStyle/>
          <a:p>
            <a:pPr algn="ctr"/>
            <a:r>
              <a:rPr lang="en-US" dirty="0"/>
              <a:t>Agenda</a:t>
            </a:r>
          </a:p>
        </p:txBody>
      </p:sp>
      <p:sp>
        <p:nvSpPr>
          <p:cNvPr id="4" name="Text Placeholder 3">
            <a:extLst>
              <a:ext uri="{FF2B5EF4-FFF2-40B4-BE49-F238E27FC236}">
                <a16:creationId xmlns:a16="http://schemas.microsoft.com/office/drawing/2014/main" id="{D22F6C92-3EB7-4247-962B-FB5E17AFF045}"/>
              </a:ext>
            </a:extLst>
          </p:cNvPr>
          <p:cNvSpPr>
            <a:spLocks noGrp="1"/>
          </p:cNvSpPr>
          <p:nvPr>
            <p:ph type="body" sz="quarter" idx="14"/>
          </p:nvPr>
        </p:nvSpPr>
        <p:spPr>
          <a:xfrm>
            <a:off x="1938867" y="1820333"/>
            <a:ext cx="3657600" cy="4106334"/>
          </a:xfrm>
        </p:spPr>
        <p:txBody>
          <a:bodyPr/>
          <a:lstStyle/>
          <a:p>
            <a:r>
              <a:rPr lang="en-US" dirty="0"/>
              <a:t>Decision Chart</a:t>
            </a:r>
          </a:p>
          <a:p>
            <a:r>
              <a:rPr lang="en-US" dirty="0"/>
              <a:t>Reimbursements</a:t>
            </a:r>
          </a:p>
          <a:p>
            <a:pPr lvl="1"/>
            <a:r>
              <a:rPr lang="en-US" dirty="0"/>
              <a:t>Employee</a:t>
            </a:r>
          </a:p>
          <a:p>
            <a:pPr lvl="1"/>
            <a:r>
              <a:rPr lang="en-US" dirty="0"/>
              <a:t>Non-Employee</a:t>
            </a:r>
          </a:p>
          <a:p>
            <a:pPr lvl="1"/>
            <a:r>
              <a:rPr lang="en-US" dirty="0"/>
              <a:t>Candidate</a:t>
            </a:r>
          </a:p>
          <a:p>
            <a:r>
              <a:rPr lang="en-US" dirty="0"/>
              <a:t>Forms Rejected, WHY??</a:t>
            </a:r>
          </a:p>
          <a:p>
            <a:r>
              <a:rPr lang="en-US" dirty="0"/>
              <a:t>FileLocker</a:t>
            </a:r>
          </a:p>
          <a:p>
            <a:r>
              <a:rPr lang="en-US" dirty="0"/>
              <a:t>DocuSign</a:t>
            </a:r>
          </a:p>
          <a:p>
            <a:r>
              <a:rPr lang="en-US" dirty="0"/>
              <a:t>GL List</a:t>
            </a:r>
          </a:p>
          <a:p>
            <a:r>
              <a:rPr lang="en-US" dirty="0"/>
              <a:t>Contacts</a:t>
            </a:r>
          </a:p>
        </p:txBody>
      </p:sp>
      <p:sp>
        <p:nvSpPr>
          <p:cNvPr id="6" name="Date Placeholder 5">
            <a:extLst>
              <a:ext uri="{FF2B5EF4-FFF2-40B4-BE49-F238E27FC236}">
                <a16:creationId xmlns:a16="http://schemas.microsoft.com/office/drawing/2014/main" id="{6E99532F-FDC4-49FE-8850-D963D82A9A6B}"/>
              </a:ext>
            </a:extLst>
          </p:cNvPr>
          <p:cNvSpPr>
            <a:spLocks noGrp="1"/>
          </p:cNvSpPr>
          <p:nvPr>
            <p:ph type="dt" sz="half" idx="10"/>
          </p:nvPr>
        </p:nvSpPr>
        <p:spPr/>
        <p:txBody>
          <a:bodyPr/>
          <a:lstStyle/>
          <a:p>
            <a:fld id="{4127BF28-8E52-EB4D-8A7B-6C7DC4946F53}" type="datetime1">
              <a:rPr lang="en-US" smtClean="0"/>
              <a:t>10/25/2023</a:t>
            </a:fld>
            <a:endParaRPr lang="en-US" dirty="0"/>
          </a:p>
        </p:txBody>
      </p:sp>
      <p:sp>
        <p:nvSpPr>
          <p:cNvPr id="7" name="Slide Number Placeholder 6">
            <a:extLst>
              <a:ext uri="{FF2B5EF4-FFF2-40B4-BE49-F238E27FC236}">
                <a16:creationId xmlns:a16="http://schemas.microsoft.com/office/drawing/2014/main" id="{FBFAC184-AA48-42B4-8D9B-857C57A1E9CE}"/>
              </a:ext>
            </a:extLst>
          </p:cNvPr>
          <p:cNvSpPr>
            <a:spLocks noGrp="1"/>
          </p:cNvSpPr>
          <p:nvPr>
            <p:ph type="sldNum" sz="quarter" idx="12"/>
          </p:nvPr>
        </p:nvSpPr>
        <p:spPr/>
        <p:txBody>
          <a:bodyPr/>
          <a:lstStyle/>
          <a:p>
            <a:fld id="{8A7A6979-0714-4377-B894-6BE4C2D6E202}" type="slidenum">
              <a:rPr lang="en-US" smtClean="0"/>
              <a:pPr/>
              <a:t>2</a:t>
            </a:fld>
            <a:endParaRPr lang="en-US" dirty="0"/>
          </a:p>
        </p:txBody>
      </p:sp>
      <p:pic>
        <p:nvPicPr>
          <p:cNvPr id="14338" name="Picture 2" descr="Text Sign Showing Meeting Agenda. Business Photo Text Items That  Participants Hope To Accomplish At A Meeting White Female In Standing  Pointing Blank Screen Whiteboard Presentation Stock Photo, Picture And  Royalty Free">
            <a:extLst>
              <a:ext uri="{FF2B5EF4-FFF2-40B4-BE49-F238E27FC236}">
                <a16:creationId xmlns:a16="http://schemas.microsoft.com/office/drawing/2014/main" id="{98D92914-FC91-498E-89A0-CAA7467195D7}"/>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948767" y="252365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572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5033B-6E28-4510-96AB-E8A15F680DC4}"/>
              </a:ext>
            </a:extLst>
          </p:cNvPr>
          <p:cNvSpPr>
            <a:spLocks noGrp="1"/>
          </p:cNvSpPr>
          <p:nvPr>
            <p:ph type="ctrTitle"/>
          </p:nvPr>
        </p:nvSpPr>
        <p:spPr/>
        <p:txBody>
          <a:bodyPr/>
          <a:lstStyle/>
          <a:p>
            <a:pPr algn="ctr"/>
            <a:r>
              <a:rPr lang="en-US" dirty="0"/>
              <a:t>Business Office</a:t>
            </a:r>
          </a:p>
        </p:txBody>
      </p:sp>
      <p:sp>
        <p:nvSpPr>
          <p:cNvPr id="3" name="Subtitle 2">
            <a:extLst>
              <a:ext uri="{FF2B5EF4-FFF2-40B4-BE49-F238E27FC236}">
                <a16:creationId xmlns:a16="http://schemas.microsoft.com/office/drawing/2014/main" id="{76F0566B-C0CE-422B-983C-0B3660785062}"/>
              </a:ext>
            </a:extLst>
          </p:cNvPr>
          <p:cNvSpPr>
            <a:spLocks noGrp="1"/>
          </p:cNvSpPr>
          <p:nvPr>
            <p:ph type="subTitle" idx="1"/>
          </p:nvPr>
        </p:nvSpPr>
        <p:spPr>
          <a:xfrm>
            <a:off x="1128503" y="945400"/>
            <a:ext cx="6925731" cy="341599"/>
          </a:xfrm>
        </p:spPr>
        <p:txBody>
          <a:bodyPr/>
          <a:lstStyle/>
          <a:p>
            <a:pPr algn="ctr"/>
            <a:r>
              <a:rPr lang="en-US" dirty="0"/>
              <a:t>Candidate Reimbursement</a:t>
            </a:r>
          </a:p>
        </p:txBody>
      </p:sp>
      <p:sp>
        <p:nvSpPr>
          <p:cNvPr id="4" name="Text Placeholder 3">
            <a:extLst>
              <a:ext uri="{FF2B5EF4-FFF2-40B4-BE49-F238E27FC236}">
                <a16:creationId xmlns:a16="http://schemas.microsoft.com/office/drawing/2014/main" id="{D09E19B8-A5BA-4299-AFEF-3D7D9A39F54E}"/>
              </a:ext>
            </a:extLst>
          </p:cNvPr>
          <p:cNvSpPr>
            <a:spLocks noGrp="1"/>
          </p:cNvSpPr>
          <p:nvPr>
            <p:ph type="body" sz="quarter" idx="14"/>
          </p:nvPr>
        </p:nvSpPr>
        <p:spPr>
          <a:xfrm>
            <a:off x="1405467" y="1457848"/>
            <a:ext cx="6189133" cy="4310686"/>
          </a:xfrm>
        </p:spPr>
        <p:txBody>
          <a:bodyPr>
            <a:normAutofit fontScale="92500" lnSpcReduction="10000"/>
          </a:bodyPr>
          <a:lstStyle/>
          <a:p>
            <a:pPr lvl="1"/>
            <a:r>
              <a:rPr lang="en-US" sz="1400" b="1" dirty="0"/>
              <a:t>Receipts</a:t>
            </a:r>
          </a:p>
          <a:p>
            <a:pPr lvl="2"/>
            <a:r>
              <a:rPr lang="en-US" sz="1400" dirty="0"/>
              <a:t>All receipts must be submitted</a:t>
            </a:r>
          </a:p>
          <a:p>
            <a:pPr lvl="2"/>
            <a:r>
              <a:rPr lang="en-US" sz="1400" dirty="0"/>
              <a:t>Receipts need to show last four digits of the card used to make the purchase</a:t>
            </a:r>
          </a:p>
          <a:p>
            <a:pPr lvl="2"/>
            <a:r>
              <a:rPr lang="en-US" sz="1400" dirty="0"/>
              <a:t>If receipt does not show the last four digits, they can submit a bank statement (screenshot acceptable) showing the purchase.</a:t>
            </a:r>
          </a:p>
          <a:p>
            <a:pPr lvl="3"/>
            <a:r>
              <a:rPr lang="en-US" sz="1400" i="1" dirty="0"/>
              <a:t>The statement needs to show the last four digits of the card</a:t>
            </a:r>
          </a:p>
          <a:p>
            <a:pPr lvl="3"/>
            <a:r>
              <a:rPr lang="en-US" sz="1400" i="1" dirty="0"/>
              <a:t>All personal information should be blacked out</a:t>
            </a:r>
          </a:p>
          <a:p>
            <a:pPr lvl="2"/>
            <a:r>
              <a:rPr lang="en-US" sz="1400" dirty="0"/>
              <a:t>If mileage is requested, they can submit a Google Map showing their route and calculated mileage.</a:t>
            </a:r>
          </a:p>
          <a:p>
            <a:pPr lvl="3"/>
            <a:r>
              <a:rPr lang="en-US" sz="1400" dirty="0"/>
              <a:t>Double the mileage to show the roundtrip total and use that for the total reimbursement</a:t>
            </a:r>
          </a:p>
          <a:p>
            <a:pPr lvl="4"/>
            <a:r>
              <a:rPr lang="en-US" sz="1400" i="1" dirty="0"/>
              <a:t>Mileage is currently reimbursed at the rate of 0.655</a:t>
            </a:r>
          </a:p>
          <a:p>
            <a:pPr lvl="2"/>
            <a:r>
              <a:rPr lang="en-US" sz="1400" dirty="0"/>
              <a:t>Unless specifically listed, expenses for prospective employees are reimbursed under the regulations governing normal employee reimbursement</a:t>
            </a:r>
          </a:p>
          <a:p>
            <a:endParaRPr lang="en-US" dirty="0"/>
          </a:p>
        </p:txBody>
      </p:sp>
      <p:sp>
        <p:nvSpPr>
          <p:cNvPr id="5" name="Date Placeholder 4">
            <a:extLst>
              <a:ext uri="{FF2B5EF4-FFF2-40B4-BE49-F238E27FC236}">
                <a16:creationId xmlns:a16="http://schemas.microsoft.com/office/drawing/2014/main" id="{0D6ABA20-00C0-4D1F-B897-695D08ED9BF0}"/>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67B153DE-B453-49FC-95A7-1924FA073126}"/>
              </a:ext>
            </a:extLst>
          </p:cNvPr>
          <p:cNvSpPr>
            <a:spLocks noGrp="1"/>
          </p:cNvSpPr>
          <p:nvPr>
            <p:ph type="sldNum" sz="quarter" idx="12"/>
          </p:nvPr>
        </p:nvSpPr>
        <p:spPr/>
        <p:txBody>
          <a:bodyPr/>
          <a:lstStyle/>
          <a:p>
            <a:fld id="{8A7A6979-0714-4377-B894-6BE4C2D6E202}" type="slidenum">
              <a:rPr lang="en-US" smtClean="0"/>
              <a:pPr/>
              <a:t>20</a:t>
            </a:fld>
            <a:endParaRPr lang="en-US" dirty="0"/>
          </a:p>
        </p:txBody>
      </p:sp>
    </p:spTree>
    <p:extLst>
      <p:ext uri="{BB962C8B-B14F-4D97-AF65-F5344CB8AC3E}">
        <p14:creationId xmlns:p14="http://schemas.microsoft.com/office/powerpoint/2010/main" val="1070721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5AD79-1DE3-4F0C-AAF4-13B24CA06712}"/>
              </a:ext>
            </a:extLst>
          </p:cNvPr>
          <p:cNvSpPr>
            <a:spLocks noGrp="1"/>
          </p:cNvSpPr>
          <p:nvPr>
            <p:ph type="ctrTitle"/>
          </p:nvPr>
        </p:nvSpPr>
        <p:spPr/>
        <p:txBody>
          <a:bodyPr/>
          <a:lstStyle/>
          <a:p>
            <a:pPr algn="ctr"/>
            <a:r>
              <a:rPr lang="en-US" dirty="0"/>
              <a:t>Business Office</a:t>
            </a:r>
          </a:p>
        </p:txBody>
      </p:sp>
      <p:sp>
        <p:nvSpPr>
          <p:cNvPr id="3" name="Subtitle 2">
            <a:extLst>
              <a:ext uri="{FF2B5EF4-FFF2-40B4-BE49-F238E27FC236}">
                <a16:creationId xmlns:a16="http://schemas.microsoft.com/office/drawing/2014/main" id="{98E74172-CDB0-40D3-A617-6FEA4F4AA0FD}"/>
              </a:ext>
            </a:extLst>
          </p:cNvPr>
          <p:cNvSpPr>
            <a:spLocks noGrp="1"/>
          </p:cNvSpPr>
          <p:nvPr>
            <p:ph type="subTitle" idx="1"/>
          </p:nvPr>
        </p:nvSpPr>
        <p:spPr>
          <a:xfrm>
            <a:off x="1204701" y="920358"/>
            <a:ext cx="6925728" cy="338554"/>
          </a:xfrm>
        </p:spPr>
        <p:txBody>
          <a:bodyPr/>
          <a:lstStyle/>
          <a:p>
            <a:pPr algn="ctr"/>
            <a:r>
              <a:rPr lang="en-US" dirty="0"/>
              <a:t>Candidate Reimbursement</a:t>
            </a:r>
          </a:p>
        </p:txBody>
      </p:sp>
      <p:sp>
        <p:nvSpPr>
          <p:cNvPr id="4" name="Text Placeholder 3">
            <a:extLst>
              <a:ext uri="{FF2B5EF4-FFF2-40B4-BE49-F238E27FC236}">
                <a16:creationId xmlns:a16="http://schemas.microsoft.com/office/drawing/2014/main" id="{E2287755-F53E-47A5-81AA-2CA110D3DFE2}"/>
              </a:ext>
            </a:extLst>
          </p:cNvPr>
          <p:cNvSpPr>
            <a:spLocks noGrp="1"/>
          </p:cNvSpPr>
          <p:nvPr>
            <p:ph type="body" sz="quarter" idx="14"/>
          </p:nvPr>
        </p:nvSpPr>
        <p:spPr>
          <a:xfrm>
            <a:off x="706966" y="1432806"/>
            <a:ext cx="7730067" cy="4740033"/>
          </a:xfrm>
        </p:spPr>
        <p:txBody>
          <a:bodyPr>
            <a:normAutofit/>
          </a:bodyPr>
          <a:lstStyle/>
          <a:p>
            <a:pPr lvl="0"/>
            <a:r>
              <a:rPr lang="en-US" sz="1400" dirty="0"/>
              <a:t>The following documents are required for processing, if candidate attends as a </a:t>
            </a:r>
            <a:r>
              <a:rPr lang="en-US" sz="1400" b="1" u="sng" dirty="0"/>
              <a:t>Finalist </a:t>
            </a:r>
            <a:r>
              <a:rPr lang="en-US" sz="1400" dirty="0"/>
              <a:t>with Spouse/Dependent:</a:t>
            </a:r>
          </a:p>
          <a:p>
            <a:pPr lvl="1"/>
            <a:r>
              <a:rPr lang="en-US" sz="1400" b="1" dirty="0"/>
              <a:t>Form 17C</a:t>
            </a:r>
          </a:p>
          <a:p>
            <a:pPr lvl="2"/>
            <a:r>
              <a:rPr lang="en-US" sz="1400" dirty="0">
                <a:solidFill>
                  <a:srgbClr val="000000"/>
                </a:solidFill>
              </a:rPr>
              <a:t>Location – to and from, date traveled, and position they're interviewing for</a:t>
            </a:r>
          </a:p>
          <a:p>
            <a:pPr lvl="2"/>
            <a:r>
              <a:rPr lang="en-US" sz="1400" dirty="0">
                <a:solidFill>
                  <a:srgbClr val="000000"/>
                </a:solidFill>
              </a:rPr>
              <a:t>Section A: Prospective Employee info and travel expenses </a:t>
            </a:r>
            <a:r>
              <a:rPr lang="en-US" sz="1400" b="1" dirty="0">
                <a:solidFill>
                  <a:srgbClr val="000000"/>
                </a:solidFill>
              </a:rPr>
              <a:t>(note: SSN is only needed if spouse/dependent accompanied prospective employee)</a:t>
            </a:r>
          </a:p>
          <a:p>
            <a:pPr lvl="2"/>
            <a:r>
              <a:rPr lang="en-US" sz="1400" dirty="0">
                <a:solidFill>
                  <a:srgbClr val="000000"/>
                </a:solidFill>
              </a:rPr>
              <a:t>Section B: Complete if Spouse/Dependent accompanied prospective employee</a:t>
            </a:r>
          </a:p>
          <a:p>
            <a:pPr lvl="2"/>
            <a:r>
              <a:rPr lang="en-US" sz="1400" dirty="0">
                <a:solidFill>
                  <a:srgbClr val="000000"/>
                </a:solidFill>
              </a:rPr>
              <a:t>If a Prospective Employee is International, they only need to complete Glacier if they bring a spouse/dependent. Tax considers this a taxable event and requires Glacier. </a:t>
            </a:r>
          </a:p>
          <a:p>
            <a:pPr lvl="2"/>
            <a:r>
              <a:rPr lang="en-US" sz="1400" dirty="0">
                <a:solidFill>
                  <a:srgbClr val="000000"/>
                </a:solidFill>
              </a:rPr>
              <a:t>List Account number and GL Code</a:t>
            </a:r>
          </a:p>
          <a:p>
            <a:pPr lvl="2"/>
            <a:r>
              <a:rPr lang="en-US" sz="1400" dirty="0">
                <a:solidFill>
                  <a:srgbClr val="000000"/>
                </a:solidFill>
              </a:rPr>
              <a:t>Travel expenses listed must match receipts. Receipts must show last four digits of card used for expense. </a:t>
            </a:r>
          </a:p>
          <a:p>
            <a:pPr lvl="2"/>
            <a:r>
              <a:rPr lang="en-US" sz="1400" dirty="0">
                <a:solidFill>
                  <a:srgbClr val="000000"/>
                </a:solidFill>
              </a:rPr>
              <a:t>Approval: Once form is completed, send via DocuSign to Adam Wilson to approve and sign in the (For The President) section. </a:t>
            </a:r>
          </a:p>
          <a:p>
            <a:pPr lvl="1"/>
            <a:r>
              <a:rPr lang="en-US" sz="1200" dirty="0">
                <a:solidFill>
                  <a:srgbClr val="000000"/>
                </a:solidFill>
                <a:hlinkClick r:id="rId2"/>
              </a:rPr>
              <a:t>https://purdue0.sharepoint.com/:w:/s/BPTraining/busforms/EfIxg9D9qHBLsn7siSzfCOIBsrYcokFwoO0FETivXRMAFw?e=eUCvE6&amp;_ga=2.241742468.747690765.1677503526-584063644.1675345211</a:t>
            </a:r>
            <a:r>
              <a:rPr lang="en-US" sz="1400" dirty="0">
                <a:solidFill>
                  <a:srgbClr val="000000"/>
                </a:solidFill>
              </a:rPr>
              <a:t>	</a:t>
            </a:r>
          </a:p>
        </p:txBody>
      </p:sp>
      <p:sp>
        <p:nvSpPr>
          <p:cNvPr id="6" name="Date Placeholder 5">
            <a:extLst>
              <a:ext uri="{FF2B5EF4-FFF2-40B4-BE49-F238E27FC236}">
                <a16:creationId xmlns:a16="http://schemas.microsoft.com/office/drawing/2014/main" id="{1632EDA3-365F-4CA0-8163-46FDAD0E8DD5}"/>
              </a:ext>
            </a:extLst>
          </p:cNvPr>
          <p:cNvSpPr>
            <a:spLocks noGrp="1"/>
          </p:cNvSpPr>
          <p:nvPr>
            <p:ph type="dt" sz="half" idx="10"/>
          </p:nvPr>
        </p:nvSpPr>
        <p:spPr/>
        <p:txBody>
          <a:bodyPr/>
          <a:lstStyle/>
          <a:p>
            <a:fld id="{4127BF28-8E52-EB4D-8A7B-6C7DC4946F53}" type="datetime1">
              <a:rPr lang="en-US" smtClean="0"/>
              <a:t>10/25/2023</a:t>
            </a:fld>
            <a:endParaRPr lang="en-US" dirty="0"/>
          </a:p>
        </p:txBody>
      </p:sp>
      <p:sp>
        <p:nvSpPr>
          <p:cNvPr id="7" name="Slide Number Placeholder 6">
            <a:extLst>
              <a:ext uri="{FF2B5EF4-FFF2-40B4-BE49-F238E27FC236}">
                <a16:creationId xmlns:a16="http://schemas.microsoft.com/office/drawing/2014/main" id="{DBC386C3-B65C-4DE8-BE3E-B052A6ED4C71}"/>
              </a:ext>
            </a:extLst>
          </p:cNvPr>
          <p:cNvSpPr>
            <a:spLocks noGrp="1"/>
          </p:cNvSpPr>
          <p:nvPr>
            <p:ph type="sldNum" sz="quarter" idx="12"/>
          </p:nvPr>
        </p:nvSpPr>
        <p:spPr/>
        <p:txBody>
          <a:bodyPr/>
          <a:lstStyle/>
          <a:p>
            <a:fld id="{8A7A6979-0714-4377-B894-6BE4C2D6E202}" type="slidenum">
              <a:rPr lang="en-US" smtClean="0"/>
              <a:pPr/>
              <a:t>21</a:t>
            </a:fld>
            <a:endParaRPr lang="en-US" dirty="0"/>
          </a:p>
        </p:txBody>
      </p:sp>
    </p:spTree>
    <p:extLst>
      <p:ext uri="{BB962C8B-B14F-4D97-AF65-F5344CB8AC3E}">
        <p14:creationId xmlns:p14="http://schemas.microsoft.com/office/powerpoint/2010/main" val="1281401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16019-CB3F-48AF-97F9-308CC80A1054}"/>
              </a:ext>
            </a:extLst>
          </p:cNvPr>
          <p:cNvSpPr>
            <a:spLocks noGrp="1"/>
          </p:cNvSpPr>
          <p:nvPr>
            <p:ph type="ctrTitle"/>
          </p:nvPr>
        </p:nvSpPr>
        <p:spPr/>
        <p:txBody>
          <a:bodyPr/>
          <a:lstStyle/>
          <a:p>
            <a:pPr algn="ctr"/>
            <a:r>
              <a:rPr lang="en-US" dirty="0"/>
              <a:t>Business Office</a:t>
            </a:r>
          </a:p>
        </p:txBody>
      </p:sp>
      <p:sp>
        <p:nvSpPr>
          <p:cNvPr id="3" name="Subtitle 2">
            <a:extLst>
              <a:ext uri="{FF2B5EF4-FFF2-40B4-BE49-F238E27FC236}">
                <a16:creationId xmlns:a16="http://schemas.microsoft.com/office/drawing/2014/main" id="{1EF96382-9435-4D43-9308-EC2D3ADD4254}"/>
              </a:ext>
            </a:extLst>
          </p:cNvPr>
          <p:cNvSpPr>
            <a:spLocks noGrp="1"/>
          </p:cNvSpPr>
          <p:nvPr>
            <p:ph type="subTitle" idx="1"/>
          </p:nvPr>
        </p:nvSpPr>
        <p:spPr>
          <a:xfrm>
            <a:off x="1128501" y="1022511"/>
            <a:ext cx="6925728" cy="338554"/>
          </a:xfrm>
        </p:spPr>
        <p:txBody>
          <a:bodyPr/>
          <a:lstStyle/>
          <a:p>
            <a:pPr algn="ctr"/>
            <a:r>
              <a:rPr lang="en-US" dirty="0"/>
              <a:t>Candidate Reimbursement</a:t>
            </a:r>
          </a:p>
        </p:txBody>
      </p:sp>
      <p:sp>
        <p:nvSpPr>
          <p:cNvPr id="4" name="Text Placeholder 3">
            <a:extLst>
              <a:ext uri="{FF2B5EF4-FFF2-40B4-BE49-F238E27FC236}">
                <a16:creationId xmlns:a16="http://schemas.microsoft.com/office/drawing/2014/main" id="{08811B3F-3168-4355-BB87-2AB7EC1C0C47}"/>
              </a:ext>
            </a:extLst>
          </p:cNvPr>
          <p:cNvSpPr>
            <a:spLocks noGrp="1"/>
          </p:cNvSpPr>
          <p:nvPr>
            <p:ph type="body" sz="quarter" idx="14"/>
          </p:nvPr>
        </p:nvSpPr>
        <p:spPr>
          <a:xfrm>
            <a:off x="1128501" y="1680321"/>
            <a:ext cx="7078045" cy="3950012"/>
          </a:xfrm>
        </p:spPr>
        <p:txBody>
          <a:bodyPr>
            <a:normAutofit lnSpcReduction="10000"/>
          </a:bodyPr>
          <a:lstStyle/>
          <a:p>
            <a:r>
              <a:rPr lang="en-US" sz="1400" b="1" dirty="0">
                <a:latin typeface="+mn-lt"/>
              </a:rPr>
              <a:t>ACH Form</a:t>
            </a:r>
          </a:p>
          <a:p>
            <a:pPr lvl="1"/>
            <a:r>
              <a:rPr lang="en-US" sz="1400" dirty="0"/>
              <a:t>Section 1:</a:t>
            </a:r>
          </a:p>
          <a:p>
            <a:pPr lvl="2"/>
            <a:r>
              <a:rPr lang="en-US" sz="1400" dirty="0"/>
              <a:t>Check the appropriate box for ‘New’ or ‘Change’</a:t>
            </a:r>
          </a:p>
          <a:p>
            <a:pPr lvl="2"/>
            <a:r>
              <a:rPr lang="en-US" sz="1400" dirty="0"/>
              <a:t>Provide complete name, address, phone &amp; email</a:t>
            </a:r>
          </a:p>
          <a:p>
            <a:pPr lvl="2"/>
            <a:r>
              <a:rPr lang="en-US" sz="1400" dirty="0"/>
              <a:t>Enter Tax ID (EIN or SNN) of the payee</a:t>
            </a:r>
          </a:p>
          <a:p>
            <a:pPr lvl="2"/>
            <a:r>
              <a:rPr lang="en-US" sz="1400" dirty="0"/>
              <a:t>If </a:t>
            </a:r>
            <a:r>
              <a:rPr lang="en-US" sz="1400" u="sng" dirty="0"/>
              <a:t>Change</a:t>
            </a:r>
            <a:r>
              <a:rPr lang="en-US" sz="1400" dirty="0"/>
              <a:t>, must provide banking information currently on file at Purdue</a:t>
            </a:r>
          </a:p>
          <a:p>
            <a:pPr lvl="1"/>
            <a:r>
              <a:rPr lang="en-US" sz="1400" dirty="0"/>
              <a:t>Section 2:</a:t>
            </a:r>
          </a:p>
          <a:p>
            <a:pPr lvl="2"/>
            <a:r>
              <a:rPr lang="en-US" sz="1400" dirty="0"/>
              <a:t>Provide the name &amp; phone number of the financial institution authorized to conduct transaction</a:t>
            </a:r>
          </a:p>
          <a:p>
            <a:pPr lvl="2"/>
            <a:r>
              <a:rPr lang="en-US" sz="1400" dirty="0"/>
              <a:t>Enter the ABA/routing # of the financial institution (9-digit number)</a:t>
            </a:r>
          </a:p>
          <a:p>
            <a:pPr lvl="2"/>
            <a:r>
              <a:rPr lang="en-US" sz="1400" dirty="0"/>
              <a:t>Enter the account number</a:t>
            </a:r>
          </a:p>
          <a:p>
            <a:pPr lvl="2"/>
            <a:r>
              <a:rPr lang="en-US" sz="1400" dirty="0"/>
              <a:t>Check appropriate box for ‘Checking’ or ‘Savings’</a:t>
            </a:r>
          </a:p>
          <a:p>
            <a:pPr lvl="1"/>
            <a:r>
              <a:rPr lang="en-US" sz="1400" dirty="0"/>
              <a:t>An authorized signer on the bank account must sign this form</a:t>
            </a:r>
          </a:p>
          <a:p>
            <a:endParaRPr lang="en-US" dirty="0"/>
          </a:p>
        </p:txBody>
      </p:sp>
      <p:sp>
        <p:nvSpPr>
          <p:cNvPr id="6" name="Date Placeholder 5">
            <a:extLst>
              <a:ext uri="{FF2B5EF4-FFF2-40B4-BE49-F238E27FC236}">
                <a16:creationId xmlns:a16="http://schemas.microsoft.com/office/drawing/2014/main" id="{73B8A5C4-AA44-4A46-A744-C30CDA2215DD}"/>
              </a:ext>
            </a:extLst>
          </p:cNvPr>
          <p:cNvSpPr>
            <a:spLocks noGrp="1"/>
          </p:cNvSpPr>
          <p:nvPr>
            <p:ph type="dt" sz="half" idx="10"/>
          </p:nvPr>
        </p:nvSpPr>
        <p:spPr/>
        <p:txBody>
          <a:bodyPr/>
          <a:lstStyle/>
          <a:p>
            <a:fld id="{4127BF28-8E52-EB4D-8A7B-6C7DC4946F53}" type="datetime1">
              <a:rPr lang="en-US" smtClean="0"/>
              <a:t>10/25/2023</a:t>
            </a:fld>
            <a:endParaRPr lang="en-US" dirty="0"/>
          </a:p>
        </p:txBody>
      </p:sp>
      <p:sp>
        <p:nvSpPr>
          <p:cNvPr id="7" name="Slide Number Placeholder 6">
            <a:extLst>
              <a:ext uri="{FF2B5EF4-FFF2-40B4-BE49-F238E27FC236}">
                <a16:creationId xmlns:a16="http://schemas.microsoft.com/office/drawing/2014/main" id="{8BB29E00-541A-4BDF-9945-24D579392D65}"/>
              </a:ext>
            </a:extLst>
          </p:cNvPr>
          <p:cNvSpPr>
            <a:spLocks noGrp="1"/>
          </p:cNvSpPr>
          <p:nvPr>
            <p:ph type="sldNum" sz="quarter" idx="12"/>
          </p:nvPr>
        </p:nvSpPr>
        <p:spPr/>
        <p:txBody>
          <a:bodyPr/>
          <a:lstStyle/>
          <a:p>
            <a:fld id="{8A7A6979-0714-4377-B894-6BE4C2D6E202}" type="slidenum">
              <a:rPr lang="en-US" smtClean="0"/>
              <a:pPr/>
              <a:t>22</a:t>
            </a:fld>
            <a:endParaRPr lang="en-US" dirty="0"/>
          </a:p>
        </p:txBody>
      </p:sp>
    </p:spTree>
    <p:extLst>
      <p:ext uri="{BB962C8B-B14F-4D97-AF65-F5344CB8AC3E}">
        <p14:creationId xmlns:p14="http://schemas.microsoft.com/office/powerpoint/2010/main" val="3608580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2103-CFF2-4581-8440-DE4E52B9557F}"/>
              </a:ext>
            </a:extLst>
          </p:cNvPr>
          <p:cNvSpPr>
            <a:spLocks noGrp="1"/>
          </p:cNvSpPr>
          <p:nvPr>
            <p:ph type="ctrTitle"/>
          </p:nvPr>
        </p:nvSpPr>
        <p:spPr/>
        <p:txBody>
          <a:bodyPr/>
          <a:lstStyle/>
          <a:p>
            <a:pPr algn="ctr"/>
            <a:r>
              <a:rPr lang="en-US" dirty="0"/>
              <a:t>Business Office</a:t>
            </a:r>
          </a:p>
        </p:txBody>
      </p:sp>
      <p:sp>
        <p:nvSpPr>
          <p:cNvPr id="3" name="Subtitle 2">
            <a:extLst>
              <a:ext uri="{FF2B5EF4-FFF2-40B4-BE49-F238E27FC236}">
                <a16:creationId xmlns:a16="http://schemas.microsoft.com/office/drawing/2014/main" id="{7904A31C-CFB5-4D88-91C0-80F20BBF16B0}"/>
              </a:ext>
            </a:extLst>
          </p:cNvPr>
          <p:cNvSpPr>
            <a:spLocks noGrp="1"/>
          </p:cNvSpPr>
          <p:nvPr>
            <p:ph type="subTitle" idx="1"/>
          </p:nvPr>
        </p:nvSpPr>
        <p:spPr>
          <a:xfrm>
            <a:off x="1097935" y="991915"/>
            <a:ext cx="6925731" cy="341599"/>
          </a:xfrm>
        </p:spPr>
        <p:txBody>
          <a:bodyPr/>
          <a:lstStyle/>
          <a:p>
            <a:pPr algn="ctr"/>
            <a:r>
              <a:rPr lang="en-US" dirty="0"/>
              <a:t>Candidate Reimbursement</a:t>
            </a:r>
          </a:p>
        </p:txBody>
      </p:sp>
      <p:sp>
        <p:nvSpPr>
          <p:cNvPr id="4" name="Text Placeholder 3">
            <a:extLst>
              <a:ext uri="{FF2B5EF4-FFF2-40B4-BE49-F238E27FC236}">
                <a16:creationId xmlns:a16="http://schemas.microsoft.com/office/drawing/2014/main" id="{60DC0C7E-BB5C-4F10-90D4-596AD556D563}"/>
              </a:ext>
            </a:extLst>
          </p:cNvPr>
          <p:cNvSpPr>
            <a:spLocks noGrp="1"/>
          </p:cNvSpPr>
          <p:nvPr>
            <p:ph type="body" sz="quarter" idx="14"/>
          </p:nvPr>
        </p:nvSpPr>
        <p:spPr>
          <a:xfrm>
            <a:off x="1168400" y="1511486"/>
            <a:ext cx="6807199" cy="4127381"/>
          </a:xfrm>
        </p:spPr>
        <p:txBody>
          <a:bodyPr>
            <a:normAutofit lnSpcReduction="10000"/>
          </a:bodyPr>
          <a:lstStyle/>
          <a:p>
            <a:pPr lvl="1"/>
            <a:r>
              <a:rPr lang="en-US" sz="1400" b="1" dirty="0"/>
              <a:t>Receipts</a:t>
            </a:r>
          </a:p>
          <a:p>
            <a:pPr lvl="2"/>
            <a:r>
              <a:rPr lang="en-US" sz="1400" dirty="0"/>
              <a:t>All receipts must be submitted</a:t>
            </a:r>
          </a:p>
          <a:p>
            <a:pPr lvl="2"/>
            <a:r>
              <a:rPr lang="en-US" sz="1400" dirty="0"/>
              <a:t>Receipts need to show last four digits of the card used to make the purchase</a:t>
            </a:r>
          </a:p>
          <a:p>
            <a:pPr lvl="2"/>
            <a:r>
              <a:rPr lang="en-US" sz="1400" dirty="0"/>
              <a:t>If receipt does not show the last four digits, they can submit a bank statement (screenshot acceptable) showing the purchase.</a:t>
            </a:r>
          </a:p>
          <a:p>
            <a:pPr lvl="3"/>
            <a:r>
              <a:rPr lang="en-US" sz="1400" i="1" dirty="0"/>
              <a:t>The statement needs to show the last four digits of the card</a:t>
            </a:r>
          </a:p>
          <a:p>
            <a:pPr lvl="3"/>
            <a:r>
              <a:rPr lang="en-US" sz="1400" i="1" dirty="0"/>
              <a:t>All personal information should be blacked out</a:t>
            </a:r>
          </a:p>
          <a:p>
            <a:pPr lvl="2"/>
            <a:r>
              <a:rPr lang="en-US" sz="1400" dirty="0"/>
              <a:t>If mileage is requested, they can submit a Google Map showing their route and calculated mileage.</a:t>
            </a:r>
          </a:p>
          <a:p>
            <a:pPr lvl="3"/>
            <a:r>
              <a:rPr lang="en-US" sz="1400" dirty="0"/>
              <a:t>Double the mileage to show the roundtrip total and use that for the total reimbursement</a:t>
            </a:r>
          </a:p>
          <a:p>
            <a:pPr lvl="4"/>
            <a:r>
              <a:rPr lang="en-US" sz="1400" i="1" dirty="0"/>
              <a:t>Mileage is currently reimbursed at the rate of 0.655</a:t>
            </a:r>
          </a:p>
          <a:p>
            <a:pPr lvl="2"/>
            <a:r>
              <a:rPr lang="en-US" sz="1400" dirty="0"/>
              <a:t>Unless specifically listed, expenses for prospective employees are reimbursed under the regulations governing normal employee reimbursement</a:t>
            </a:r>
          </a:p>
          <a:p>
            <a:endParaRPr lang="en-US" dirty="0"/>
          </a:p>
        </p:txBody>
      </p:sp>
      <p:sp>
        <p:nvSpPr>
          <p:cNvPr id="5" name="Date Placeholder 4">
            <a:extLst>
              <a:ext uri="{FF2B5EF4-FFF2-40B4-BE49-F238E27FC236}">
                <a16:creationId xmlns:a16="http://schemas.microsoft.com/office/drawing/2014/main" id="{2356C6F4-6E2F-42F9-B413-F7E81CE8E27F}"/>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27B0E78F-F062-4639-BADE-7D63470E58DE}"/>
              </a:ext>
            </a:extLst>
          </p:cNvPr>
          <p:cNvSpPr>
            <a:spLocks noGrp="1"/>
          </p:cNvSpPr>
          <p:nvPr>
            <p:ph type="sldNum" sz="quarter" idx="12"/>
          </p:nvPr>
        </p:nvSpPr>
        <p:spPr/>
        <p:txBody>
          <a:bodyPr/>
          <a:lstStyle/>
          <a:p>
            <a:fld id="{8A7A6979-0714-4377-B894-6BE4C2D6E202}" type="slidenum">
              <a:rPr lang="en-US" smtClean="0"/>
              <a:pPr/>
              <a:t>23</a:t>
            </a:fld>
            <a:endParaRPr lang="en-US" dirty="0"/>
          </a:p>
        </p:txBody>
      </p:sp>
    </p:spTree>
    <p:extLst>
      <p:ext uri="{BB962C8B-B14F-4D97-AF65-F5344CB8AC3E}">
        <p14:creationId xmlns:p14="http://schemas.microsoft.com/office/powerpoint/2010/main" val="666301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E60D4-FE31-4C06-BE37-97C6AE3E611E}"/>
              </a:ext>
            </a:extLst>
          </p:cNvPr>
          <p:cNvSpPr>
            <a:spLocks noGrp="1"/>
          </p:cNvSpPr>
          <p:nvPr>
            <p:ph type="ctrTitle"/>
          </p:nvPr>
        </p:nvSpPr>
        <p:spPr/>
        <p:txBody>
          <a:bodyPr/>
          <a:lstStyle/>
          <a:p>
            <a:pPr algn="ctr"/>
            <a:r>
              <a:rPr lang="en-US" dirty="0"/>
              <a:t>Business Office</a:t>
            </a:r>
          </a:p>
        </p:txBody>
      </p:sp>
      <p:sp>
        <p:nvSpPr>
          <p:cNvPr id="3" name="Subtitle 2">
            <a:extLst>
              <a:ext uri="{FF2B5EF4-FFF2-40B4-BE49-F238E27FC236}">
                <a16:creationId xmlns:a16="http://schemas.microsoft.com/office/drawing/2014/main" id="{8205CDD9-E848-41D7-BF51-4212897DD291}"/>
              </a:ext>
            </a:extLst>
          </p:cNvPr>
          <p:cNvSpPr>
            <a:spLocks noGrp="1"/>
          </p:cNvSpPr>
          <p:nvPr>
            <p:ph type="subTitle" idx="1"/>
          </p:nvPr>
        </p:nvSpPr>
        <p:spPr>
          <a:xfrm>
            <a:off x="1196235" y="965377"/>
            <a:ext cx="6925728" cy="338554"/>
          </a:xfrm>
        </p:spPr>
        <p:txBody>
          <a:bodyPr/>
          <a:lstStyle/>
          <a:p>
            <a:pPr algn="ctr"/>
            <a:r>
              <a:rPr lang="en-US" dirty="0"/>
              <a:t>Candidate Reimbursement</a:t>
            </a:r>
          </a:p>
        </p:txBody>
      </p:sp>
      <p:sp>
        <p:nvSpPr>
          <p:cNvPr id="4" name="Text Placeholder 3">
            <a:extLst>
              <a:ext uri="{FF2B5EF4-FFF2-40B4-BE49-F238E27FC236}">
                <a16:creationId xmlns:a16="http://schemas.microsoft.com/office/drawing/2014/main" id="{A0A4BDD9-C16A-4CB7-ADB7-CE642C8DB9C0}"/>
              </a:ext>
            </a:extLst>
          </p:cNvPr>
          <p:cNvSpPr>
            <a:spLocks noGrp="1"/>
          </p:cNvSpPr>
          <p:nvPr>
            <p:ph type="body" sz="quarter" idx="14"/>
          </p:nvPr>
        </p:nvSpPr>
        <p:spPr>
          <a:xfrm>
            <a:off x="1128501" y="1340685"/>
            <a:ext cx="7236566" cy="4670648"/>
          </a:xfrm>
        </p:spPr>
        <p:txBody>
          <a:bodyPr>
            <a:normAutofit fontScale="77500" lnSpcReduction="20000"/>
          </a:bodyPr>
          <a:lstStyle/>
          <a:p>
            <a:pPr lvl="1"/>
            <a:r>
              <a:rPr lang="en-US" b="1" dirty="0"/>
              <a:t>Payee Certificate (PC)</a:t>
            </a:r>
          </a:p>
          <a:p>
            <a:pPr lvl="2"/>
            <a:r>
              <a:rPr lang="en-US" sz="1800" dirty="0"/>
              <a:t>Completed by the </a:t>
            </a:r>
            <a:r>
              <a:rPr lang="en-US" sz="1800" u="sng" dirty="0"/>
              <a:t>Candidate</a:t>
            </a:r>
          </a:p>
          <a:p>
            <a:pPr lvl="2"/>
            <a:r>
              <a:rPr lang="en-US" sz="1800" dirty="0"/>
              <a:t>Expenses noted on the form will only be the amounts incurred from the </a:t>
            </a:r>
            <a:r>
              <a:rPr lang="en-US" sz="1800" u="sng" dirty="0"/>
              <a:t>Spouse/Dependent</a:t>
            </a:r>
          </a:p>
          <a:p>
            <a:pPr lvl="3"/>
            <a:r>
              <a:rPr lang="en-US" sz="1800" dirty="0"/>
              <a:t>This is considered the taxable portion</a:t>
            </a:r>
          </a:p>
          <a:p>
            <a:pPr lvl="2"/>
            <a:r>
              <a:rPr lang="en-US" sz="1800" dirty="0"/>
              <a:t>Account number and Signature required by the person/area approving the reimbursement</a:t>
            </a:r>
          </a:p>
          <a:p>
            <a:pPr lvl="2"/>
            <a:r>
              <a:rPr lang="en-US" sz="1800" dirty="0"/>
              <a:t>This form must have these items completed </a:t>
            </a:r>
          </a:p>
          <a:p>
            <a:pPr lvl="3"/>
            <a:r>
              <a:rPr lang="en-US" sz="1800" dirty="0"/>
              <a:t>SSN </a:t>
            </a:r>
            <a:r>
              <a:rPr lang="en-US" sz="1800" i="1" dirty="0"/>
              <a:t> Last 4 digits</a:t>
            </a:r>
            <a:endParaRPr lang="en-US" sz="1800" dirty="0"/>
          </a:p>
          <a:p>
            <a:pPr lvl="3"/>
            <a:r>
              <a:rPr lang="en-US" sz="1800" dirty="0"/>
              <a:t>Business Type </a:t>
            </a:r>
          </a:p>
          <a:p>
            <a:pPr lvl="3"/>
            <a:r>
              <a:rPr lang="en-US" sz="1800" dirty="0"/>
              <a:t>Reason for Payment </a:t>
            </a:r>
          </a:p>
          <a:p>
            <a:pPr lvl="3"/>
            <a:r>
              <a:rPr lang="en-US" sz="1800" dirty="0"/>
              <a:t>Citizenship Type</a:t>
            </a:r>
          </a:p>
          <a:p>
            <a:pPr lvl="3"/>
            <a:r>
              <a:rPr lang="en-US" sz="1800" dirty="0"/>
              <a:t>PU-related Disclosures section</a:t>
            </a:r>
          </a:p>
          <a:p>
            <a:pPr lvl="3"/>
            <a:r>
              <a:rPr lang="en-US" sz="1800" dirty="0"/>
              <a:t>Itemized Payment section</a:t>
            </a:r>
          </a:p>
          <a:p>
            <a:pPr lvl="3"/>
            <a:r>
              <a:rPr lang="en-US" sz="1800" b="1" dirty="0"/>
              <a:t>Digital signature is allowed via DocuSign</a:t>
            </a:r>
          </a:p>
          <a:p>
            <a:pPr lvl="3"/>
            <a:r>
              <a:rPr lang="en-US" sz="1800" dirty="0"/>
              <a:t>Account Information section</a:t>
            </a:r>
          </a:p>
          <a:p>
            <a:pPr lvl="4"/>
            <a:r>
              <a:rPr lang="en-US" sz="1800" dirty="0"/>
              <a:t>The account # will either be an Order or WBS Element </a:t>
            </a:r>
            <a:r>
              <a:rPr lang="en-US" sz="1800" i="1" dirty="0"/>
              <a:t>(not both)</a:t>
            </a:r>
            <a:endParaRPr lang="en-US" sz="1800" dirty="0"/>
          </a:p>
          <a:p>
            <a:endParaRPr lang="en-US" dirty="0"/>
          </a:p>
        </p:txBody>
      </p:sp>
      <p:sp>
        <p:nvSpPr>
          <p:cNvPr id="6" name="Date Placeholder 5">
            <a:extLst>
              <a:ext uri="{FF2B5EF4-FFF2-40B4-BE49-F238E27FC236}">
                <a16:creationId xmlns:a16="http://schemas.microsoft.com/office/drawing/2014/main" id="{8444903D-CA2D-405C-A306-F6522D2CA40A}"/>
              </a:ext>
            </a:extLst>
          </p:cNvPr>
          <p:cNvSpPr>
            <a:spLocks noGrp="1"/>
          </p:cNvSpPr>
          <p:nvPr>
            <p:ph type="dt" sz="half" idx="10"/>
          </p:nvPr>
        </p:nvSpPr>
        <p:spPr/>
        <p:txBody>
          <a:bodyPr/>
          <a:lstStyle/>
          <a:p>
            <a:fld id="{4127BF28-8E52-EB4D-8A7B-6C7DC4946F53}" type="datetime1">
              <a:rPr lang="en-US" smtClean="0"/>
              <a:t>10/25/2023</a:t>
            </a:fld>
            <a:endParaRPr lang="en-US" dirty="0"/>
          </a:p>
        </p:txBody>
      </p:sp>
      <p:sp>
        <p:nvSpPr>
          <p:cNvPr id="7" name="Slide Number Placeholder 6">
            <a:extLst>
              <a:ext uri="{FF2B5EF4-FFF2-40B4-BE49-F238E27FC236}">
                <a16:creationId xmlns:a16="http://schemas.microsoft.com/office/drawing/2014/main" id="{136260DC-13B1-474F-9BAF-E80CEE62183A}"/>
              </a:ext>
            </a:extLst>
          </p:cNvPr>
          <p:cNvSpPr>
            <a:spLocks noGrp="1"/>
          </p:cNvSpPr>
          <p:nvPr>
            <p:ph type="sldNum" sz="quarter" idx="12"/>
          </p:nvPr>
        </p:nvSpPr>
        <p:spPr/>
        <p:txBody>
          <a:bodyPr/>
          <a:lstStyle/>
          <a:p>
            <a:fld id="{8A7A6979-0714-4377-B894-6BE4C2D6E202}" type="slidenum">
              <a:rPr lang="en-US" smtClean="0"/>
              <a:pPr/>
              <a:t>24</a:t>
            </a:fld>
            <a:endParaRPr lang="en-US" dirty="0"/>
          </a:p>
        </p:txBody>
      </p:sp>
    </p:spTree>
    <p:extLst>
      <p:ext uri="{BB962C8B-B14F-4D97-AF65-F5344CB8AC3E}">
        <p14:creationId xmlns:p14="http://schemas.microsoft.com/office/powerpoint/2010/main" val="3167377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08ED3-762E-44F6-9E0A-A30EBF7988C5}"/>
              </a:ext>
            </a:extLst>
          </p:cNvPr>
          <p:cNvSpPr>
            <a:spLocks noGrp="1"/>
          </p:cNvSpPr>
          <p:nvPr>
            <p:ph type="ctrTitle"/>
          </p:nvPr>
        </p:nvSpPr>
        <p:spPr/>
        <p:txBody>
          <a:bodyPr/>
          <a:lstStyle/>
          <a:p>
            <a:pPr algn="ctr"/>
            <a:r>
              <a:rPr lang="en-US" dirty="0"/>
              <a:t>Business Office</a:t>
            </a:r>
          </a:p>
        </p:txBody>
      </p:sp>
      <p:sp>
        <p:nvSpPr>
          <p:cNvPr id="3" name="Subtitle 2">
            <a:extLst>
              <a:ext uri="{FF2B5EF4-FFF2-40B4-BE49-F238E27FC236}">
                <a16:creationId xmlns:a16="http://schemas.microsoft.com/office/drawing/2014/main" id="{096B8457-0513-4D44-B145-6A2A49F1C65A}"/>
              </a:ext>
            </a:extLst>
          </p:cNvPr>
          <p:cNvSpPr>
            <a:spLocks noGrp="1"/>
          </p:cNvSpPr>
          <p:nvPr>
            <p:ph type="subTitle" idx="1"/>
          </p:nvPr>
        </p:nvSpPr>
        <p:spPr>
          <a:xfrm>
            <a:off x="1213167" y="930291"/>
            <a:ext cx="6925728" cy="338554"/>
          </a:xfrm>
        </p:spPr>
        <p:txBody>
          <a:bodyPr/>
          <a:lstStyle/>
          <a:p>
            <a:pPr algn="ctr"/>
            <a:r>
              <a:rPr lang="en-US" dirty="0"/>
              <a:t>Candidate Reimbursement</a:t>
            </a:r>
          </a:p>
        </p:txBody>
      </p:sp>
      <p:sp>
        <p:nvSpPr>
          <p:cNvPr id="4" name="Text Placeholder 3">
            <a:extLst>
              <a:ext uri="{FF2B5EF4-FFF2-40B4-BE49-F238E27FC236}">
                <a16:creationId xmlns:a16="http://schemas.microsoft.com/office/drawing/2014/main" id="{582C3D74-EBB7-40DA-8F01-EBBA6CA3E14A}"/>
              </a:ext>
            </a:extLst>
          </p:cNvPr>
          <p:cNvSpPr>
            <a:spLocks noGrp="1"/>
          </p:cNvSpPr>
          <p:nvPr>
            <p:ph type="body" sz="quarter" idx="14"/>
          </p:nvPr>
        </p:nvSpPr>
        <p:spPr>
          <a:xfrm>
            <a:off x="1147869" y="1281233"/>
            <a:ext cx="7124064" cy="4646476"/>
          </a:xfrm>
        </p:spPr>
        <p:txBody>
          <a:bodyPr>
            <a:normAutofit fontScale="92500" lnSpcReduction="20000"/>
          </a:bodyPr>
          <a:lstStyle/>
          <a:p>
            <a:pPr lvl="1"/>
            <a:r>
              <a:rPr lang="en-US" sz="1500" b="1" dirty="0"/>
              <a:t>Substitute W-9</a:t>
            </a:r>
          </a:p>
          <a:p>
            <a:pPr lvl="2"/>
            <a:r>
              <a:rPr lang="en-US" sz="1400" dirty="0"/>
              <a:t>Completed by the </a:t>
            </a:r>
            <a:r>
              <a:rPr lang="en-US" sz="1400" u="sng" dirty="0"/>
              <a:t>Candidate</a:t>
            </a:r>
          </a:p>
          <a:p>
            <a:pPr lvl="2"/>
            <a:r>
              <a:rPr lang="en-US" sz="1400" dirty="0"/>
              <a:t>This form must have these items completed </a:t>
            </a:r>
          </a:p>
          <a:p>
            <a:pPr lvl="3"/>
            <a:r>
              <a:rPr lang="en-US" sz="1400" dirty="0"/>
              <a:t>SSN/TIN </a:t>
            </a:r>
            <a:r>
              <a:rPr lang="en-US" sz="1400" i="1" dirty="0"/>
              <a:t>(Full)</a:t>
            </a:r>
            <a:endParaRPr lang="en-US" sz="1400" dirty="0"/>
          </a:p>
          <a:p>
            <a:pPr lvl="3"/>
            <a:r>
              <a:rPr lang="en-US" sz="1400" dirty="0"/>
              <a:t>Email </a:t>
            </a:r>
            <a:r>
              <a:rPr lang="en-US" sz="1400" i="1" dirty="0"/>
              <a:t>(especially if Glacier is needed)</a:t>
            </a:r>
          </a:p>
          <a:p>
            <a:pPr lvl="3"/>
            <a:r>
              <a:rPr lang="en-US" sz="1400" dirty="0"/>
              <a:t>Address</a:t>
            </a:r>
          </a:p>
          <a:p>
            <a:pPr lvl="3"/>
            <a:r>
              <a:rPr lang="en-US" sz="1400" dirty="0"/>
              <a:t>Telephone Number</a:t>
            </a:r>
          </a:p>
          <a:p>
            <a:pPr lvl="3"/>
            <a:r>
              <a:rPr lang="en-US" sz="1400" dirty="0"/>
              <a:t>Business Type</a:t>
            </a:r>
          </a:p>
          <a:p>
            <a:pPr lvl="3"/>
            <a:r>
              <a:rPr lang="en-US" sz="1400" dirty="0"/>
              <a:t>Citizenship</a:t>
            </a:r>
          </a:p>
          <a:p>
            <a:pPr lvl="3"/>
            <a:r>
              <a:rPr lang="en-US" sz="1400" dirty="0"/>
              <a:t>Purdue University-related Disclosures</a:t>
            </a:r>
          </a:p>
          <a:p>
            <a:pPr lvl="3"/>
            <a:r>
              <a:rPr lang="en-US" sz="1400" dirty="0"/>
              <a:t>Payment Method</a:t>
            </a:r>
          </a:p>
          <a:p>
            <a:pPr lvl="4"/>
            <a:r>
              <a:rPr lang="en-US" sz="1400" dirty="0"/>
              <a:t>Direct Deposit </a:t>
            </a:r>
          </a:p>
          <a:p>
            <a:pPr lvl="5"/>
            <a:r>
              <a:rPr lang="en-US" sz="1400" dirty="0"/>
              <a:t>Checking or Savings</a:t>
            </a:r>
          </a:p>
          <a:p>
            <a:pPr lvl="5"/>
            <a:r>
              <a:rPr lang="en-US" sz="1400" dirty="0"/>
              <a:t>Please inform individual Procurement will be contacting them to verify banking information</a:t>
            </a:r>
          </a:p>
          <a:p>
            <a:pPr lvl="4"/>
            <a:r>
              <a:rPr lang="en-US" sz="1400" dirty="0"/>
              <a:t>Paper Check</a:t>
            </a:r>
          </a:p>
          <a:p>
            <a:pPr lvl="2"/>
            <a:r>
              <a:rPr lang="en-US" sz="1400" b="1" dirty="0"/>
              <a:t>Effective 10/1/23: Digital signature is allowed but</a:t>
            </a:r>
            <a:r>
              <a:rPr lang="en-US" sz="1400" b="1" dirty="0">
                <a:solidFill>
                  <a:srgbClr val="FF0000"/>
                </a:solidFill>
              </a:rPr>
              <a:t> NOT </a:t>
            </a:r>
            <a:r>
              <a:rPr lang="en-US" sz="1400" b="1" dirty="0"/>
              <a:t>via Purdue’s DocuSign</a:t>
            </a:r>
            <a:endParaRPr lang="en-US" sz="1400" dirty="0"/>
          </a:p>
          <a:p>
            <a:pPr marL="0" indent="0">
              <a:buNone/>
            </a:pPr>
            <a:endParaRPr lang="en-US" dirty="0"/>
          </a:p>
        </p:txBody>
      </p:sp>
      <p:sp>
        <p:nvSpPr>
          <p:cNvPr id="6" name="Date Placeholder 5">
            <a:extLst>
              <a:ext uri="{FF2B5EF4-FFF2-40B4-BE49-F238E27FC236}">
                <a16:creationId xmlns:a16="http://schemas.microsoft.com/office/drawing/2014/main" id="{DF5DC616-8FD1-4281-8120-0878176D684C}"/>
              </a:ext>
            </a:extLst>
          </p:cNvPr>
          <p:cNvSpPr>
            <a:spLocks noGrp="1"/>
          </p:cNvSpPr>
          <p:nvPr>
            <p:ph type="dt" sz="half" idx="10"/>
          </p:nvPr>
        </p:nvSpPr>
        <p:spPr/>
        <p:txBody>
          <a:bodyPr/>
          <a:lstStyle/>
          <a:p>
            <a:fld id="{4127BF28-8E52-EB4D-8A7B-6C7DC4946F53}" type="datetime1">
              <a:rPr lang="en-US" smtClean="0"/>
              <a:t>10/25/2023</a:t>
            </a:fld>
            <a:endParaRPr lang="en-US" dirty="0"/>
          </a:p>
        </p:txBody>
      </p:sp>
      <p:sp>
        <p:nvSpPr>
          <p:cNvPr id="7" name="Slide Number Placeholder 6">
            <a:extLst>
              <a:ext uri="{FF2B5EF4-FFF2-40B4-BE49-F238E27FC236}">
                <a16:creationId xmlns:a16="http://schemas.microsoft.com/office/drawing/2014/main" id="{3FF5C445-2951-4D0C-A0C0-8FC731D6C096}"/>
              </a:ext>
            </a:extLst>
          </p:cNvPr>
          <p:cNvSpPr>
            <a:spLocks noGrp="1"/>
          </p:cNvSpPr>
          <p:nvPr>
            <p:ph type="sldNum" sz="quarter" idx="12"/>
          </p:nvPr>
        </p:nvSpPr>
        <p:spPr/>
        <p:txBody>
          <a:bodyPr/>
          <a:lstStyle/>
          <a:p>
            <a:fld id="{8A7A6979-0714-4377-B894-6BE4C2D6E202}" type="slidenum">
              <a:rPr lang="en-US" smtClean="0"/>
              <a:pPr/>
              <a:t>25</a:t>
            </a:fld>
            <a:endParaRPr lang="en-US" dirty="0"/>
          </a:p>
        </p:txBody>
      </p:sp>
    </p:spTree>
    <p:extLst>
      <p:ext uri="{BB962C8B-B14F-4D97-AF65-F5344CB8AC3E}">
        <p14:creationId xmlns:p14="http://schemas.microsoft.com/office/powerpoint/2010/main" val="1479957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12AA3-4F7C-405C-A981-8B43244F9E08}"/>
              </a:ext>
            </a:extLst>
          </p:cNvPr>
          <p:cNvSpPr>
            <a:spLocks noGrp="1"/>
          </p:cNvSpPr>
          <p:nvPr>
            <p:ph type="ctrTitle"/>
          </p:nvPr>
        </p:nvSpPr>
        <p:spPr/>
        <p:txBody>
          <a:bodyPr/>
          <a:lstStyle/>
          <a:p>
            <a:pPr algn="ctr"/>
            <a:r>
              <a:rPr lang="en-US" dirty="0"/>
              <a:t>Business Office</a:t>
            </a:r>
          </a:p>
        </p:txBody>
      </p:sp>
      <p:sp>
        <p:nvSpPr>
          <p:cNvPr id="3" name="Subtitle 2">
            <a:extLst>
              <a:ext uri="{FF2B5EF4-FFF2-40B4-BE49-F238E27FC236}">
                <a16:creationId xmlns:a16="http://schemas.microsoft.com/office/drawing/2014/main" id="{E987DB17-B31C-410A-A2FA-6E5C7F8E655D}"/>
              </a:ext>
            </a:extLst>
          </p:cNvPr>
          <p:cNvSpPr>
            <a:spLocks noGrp="1"/>
          </p:cNvSpPr>
          <p:nvPr>
            <p:ph type="subTitle" idx="1"/>
          </p:nvPr>
        </p:nvSpPr>
        <p:spPr>
          <a:xfrm>
            <a:off x="1196235" y="949478"/>
            <a:ext cx="6925731" cy="341599"/>
          </a:xfrm>
        </p:spPr>
        <p:txBody>
          <a:bodyPr/>
          <a:lstStyle/>
          <a:p>
            <a:pPr algn="ctr"/>
            <a:r>
              <a:rPr lang="en-US" dirty="0"/>
              <a:t>Missing Receipt Form</a:t>
            </a:r>
          </a:p>
        </p:txBody>
      </p:sp>
      <p:sp>
        <p:nvSpPr>
          <p:cNvPr id="4" name="Text Placeholder 3">
            <a:extLst>
              <a:ext uri="{FF2B5EF4-FFF2-40B4-BE49-F238E27FC236}">
                <a16:creationId xmlns:a16="http://schemas.microsoft.com/office/drawing/2014/main" id="{282C41D1-D358-425C-96B4-6D87AED7FC20}"/>
              </a:ext>
            </a:extLst>
          </p:cNvPr>
          <p:cNvSpPr>
            <a:spLocks noGrp="1"/>
          </p:cNvSpPr>
          <p:nvPr>
            <p:ph type="body" sz="quarter" idx="14"/>
          </p:nvPr>
        </p:nvSpPr>
        <p:spPr>
          <a:xfrm>
            <a:off x="849101" y="1279803"/>
            <a:ext cx="7484534" cy="664598"/>
          </a:xfrm>
        </p:spPr>
        <p:txBody>
          <a:bodyPr/>
          <a:lstStyle/>
          <a:p>
            <a:r>
              <a:rPr lang="en-US" sz="1600" dirty="0"/>
              <a:t>If any expense does not have a receipt or it has been lost, a Missing Receipt form must be attached.  </a:t>
            </a:r>
            <a:r>
              <a:rPr lang="en-US" sz="1200" dirty="0">
                <a:hlinkClick r:id="rId2"/>
              </a:rPr>
              <a:t>https://www.purdue.edu/procurement/documents/missing-receipts.pdf</a:t>
            </a:r>
            <a:endParaRPr lang="en-US" sz="1200" dirty="0"/>
          </a:p>
          <a:p>
            <a:pPr marL="0" indent="0">
              <a:buNone/>
            </a:pPr>
            <a:endParaRPr lang="en-US" dirty="0"/>
          </a:p>
        </p:txBody>
      </p:sp>
      <p:sp>
        <p:nvSpPr>
          <p:cNvPr id="5" name="Date Placeholder 4">
            <a:extLst>
              <a:ext uri="{FF2B5EF4-FFF2-40B4-BE49-F238E27FC236}">
                <a16:creationId xmlns:a16="http://schemas.microsoft.com/office/drawing/2014/main" id="{12281D77-564B-4355-B285-FEC0D1F8BF12}"/>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5C95A9D1-D24E-4CC3-9903-47BA95220D8E}"/>
              </a:ext>
            </a:extLst>
          </p:cNvPr>
          <p:cNvSpPr>
            <a:spLocks noGrp="1"/>
          </p:cNvSpPr>
          <p:nvPr>
            <p:ph type="sldNum" sz="quarter" idx="12"/>
          </p:nvPr>
        </p:nvSpPr>
        <p:spPr/>
        <p:txBody>
          <a:bodyPr/>
          <a:lstStyle/>
          <a:p>
            <a:fld id="{8A7A6979-0714-4377-B894-6BE4C2D6E202}" type="slidenum">
              <a:rPr lang="en-US" smtClean="0"/>
              <a:pPr/>
              <a:t>26</a:t>
            </a:fld>
            <a:endParaRPr lang="en-US" dirty="0"/>
          </a:p>
        </p:txBody>
      </p:sp>
      <p:pic>
        <p:nvPicPr>
          <p:cNvPr id="8" name="Picture 7">
            <a:extLst>
              <a:ext uri="{FF2B5EF4-FFF2-40B4-BE49-F238E27FC236}">
                <a16:creationId xmlns:a16="http://schemas.microsoft.com/office/drawing/2014/main" id="{C309EF84-3C2D-49D3-9201-F1AB8F5F6536}"/>
              </a:ext>
            </a:extLst>
          </p:cNvPr>
          <p:cNvPicPr>
            <a:picLocks noChangeAspect="1"/>
          </p:cNvPicPr>
          <p:nvPr/>
        </p:nvPicPr>
        <p:blipFill>
          <a:blip r:embed="rId3"/>
          <a:stretch>
            <a:fillRect/>
          </a:stretch>
        </p:blipFill>
        <p:spPr>
          <a:xfrm>
            <a:off x="2654300" y="1803525"/>
            <a:ext cx="3835400" cy="4267075"/>
          </a:xfrm>
          <a:prstGeom prst="rect">
            <a:avLst/>
          </a:prstGeom>
        </p:spPr>
      </p:pic>
    </p:spTree>
    <p:extLst>
      <p:ext uri="{BB962C8B-B14F-4D97-AF65-F5344CB8AC3E}">
        <p14:creationId xmlns:p14="http://schemas.microsoft.com/office/powerpoint/2010/main" val="2312693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952B0-865B-4EE8-AC00-742CD5822B93}"/>
              </a:ext>
            </a:extLst>
          </p:cNvPr>
          <p:cNvSpPr>
            <a:spLocks noGrp="1"/>
          </p:cNvSpPr>
          <p:nvPr>
            <p:ph type="ctrTitle"/>
          </p:nvPr>
        </p:nvSpPr>
        <p:spPr/>
        <p:txBody>
          <a:bodyPr/>
          <a:lstStyle/>
          <a:p>
            <a:pPr algn="ctr"/>
            <a:r>
              <a:rPr lang="en-US" dirty="0"/>
              <a:t>Business Office</a:t>
            </a:r>
          </a:p>
        </p:txBody>
      </p:sp>
      <p:sp>
        <p:nvSpPr>
          <p:cNvPr id="4" name="Text Placeholder 3">
            <a:extLst>
              <a:ext uri="{FF2B5EF4-FFF2-40B4-BE49-F238E27FC236}">
                <a16:creationId xmlns:a16="http://schemas.microsoft.com/office/drawing/2014/main" id="{6C33154F-8AD4-4287-A44F-B0671AA6A6EF}"/>
              </a:ext>
            </a:extLst>
          </p:cNvPr>
          <p:cNvSpPr>
            <a:spLocks noGrp="1"/>
          </p:cNvSpPr>
          <p:nvPr>
            <p:ph type="body" sz="quarter" idx="14"/>
          </p:nvPr>
        </p:nvSpPr>
        <p:spPr>
          <a:xfrm>
            <a:off x="863600" y="1437984"/>
            <a:ext cx="7342946" cy="4626075"/>
          </a:xfrm>
        </p:spPr>
        <p:txBody>
          <a:bodyPr vert="horz" lIns="0" tIns="0" rIns="0" bIns="0" rtlCol="0" anchor="t">
            <a:normAutofit/>
          </a:bodyPr>
          <a:lstStyle/>
          <a:p>
            <a:pPr lvl="1"/>
            <a:r>
              <a:rPr lang="en-US" dirty="0"/>
              <a:t>Forms completed in different ink colors</a:t>
            </a:r>
          </a:p>
          <a:p>
            <a:pPr lvl="1"/>
            <a:r>
              <a:rPr lang="en-US" dirty="0"/>
              <a:t>Description of Services/Reason for Payment on PC form left blank or too vague (be specific)</a:t>
            </a:r>
          </a:p>
          <a:p>
            <a:pPr lvl="1"/>
            <a:r>
              <a:rPr lang="en-US" dirty="0"/>
              <a:t>No answer to “Have you been paid by Purdue Before” on PC form</a:t>
            </a:r>
          </a:p>
          <a:p>
            <a:pPr lvl="1"/>
            <a:r>
              <a:rPr lang="en-US" dirty="0"/>
              <a:t>Missing signatures</a:t>
            </a:r>
          </a:p>
          <a:p>
            <a:pPr lvl="2"/>
            <a:r>
              <a:rPr lang="en-US" dirty="0"/>
              <a:t>Non-authenticated electronic signature on Sub W9</a:t>
            </a:r>
          </a:p>
          <a:p>
            <a:pPr lvl="2"/>
            <a:r>
              <a:rPr lang="en-US" dirty="0"/>
              <a:t>DocuSign was not used for Digital Signature </a:t>
            </a:r>
          </a:p>
          <a:p>
            <a:pPr marL="457200" lvl="2" indent="0">
              <a:buNone/>
            </a:pPr>
            <a:r>
              <a:rPr lang="en-US" dirty="0"/>
              <a:t>    on PC From</a:t>
            </a:r>
          </a:p>
          <a:p>
            <a:pPr lvl="1"/>
            <a:r>
              <a:rPr lang="en-US" dirty="0"/>
              <a:t>Signatures are in wrong fields</a:t>
            </a:r>
          </a:p>
          <a:p>
            <a:pPr lvl="1"/>
            <a:r>
              <a:rPr lang="en-US" dirty="0"/>
              <a:t>Reimbursement amount is not provided on PC form</a:t>
            </a:r>
          </a:p>
          <a:p>
            <a:pPr lvl="1"/>
            <a:r>
              <a:rPr lang="en-US" dirty="0"/>
              <a:t>Checking or Savings not marked</a:t>
            </a:r>
          </a:p>
          <a:p>
            <a:pPr lvl="1"/>
            <a:r>
              <a:rPr lang="en-US" dirty="0">
                <a:ea typeface="+mn-lt"/>
                <a:cs typeface="+mn-lt"/>
              </a:rPr>
              <a:t>Address has changed since last payment/for both the Employee and Non-Employee</a:t>
            </a:r>
          </a:p>
          <a:p>
            <a:pPr marL="228600" lvl="1" indent="0">
              <a:buNone/>
            </a:pPr>
            <a:endParaRPr lang="en-US" dirty="0"/>
          </a:p>
        </p:txBody>
      </p:sp>
      <p:sp>
        <p:nvSpPr>
          <p:cNvPr id="5" name="Date Placeholder 4">
            <a:extLst>
              <a:ext uri="{FF2B5EF4-FFF2-40B4-BE49-F238E27FC236}">
                <a16:creationId xmlns:a16="http://schemas.microsoft.com/office/drawing/2014/main" id="{17713C4E-F573-4E41-A4A1-36E648B259C9}"/>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C4600CA8-43B8-45F7-82A9-9B2CE6353FAF}"/>
              </a:ext>
            </a:extLst>
          </p:cNvPr>
          <p:cNvSpPr>
            <a:spLocks noGrp="1"/>
          </p:cNvSpPr>
          <p:nvPr>
            <p:ph type="sldNum" sz="quarter" idx="12"/>
          </p:nvPr>
        </p:nvSpPr>
        <p:spPr/>
        <p:txBody>
          <a:bodyPr/>
          <a:lstStyle/>
          <a:p>
            <a:fld id="{8A7A6979-0714-4377-B894-6BE4C2D6E202}" type="slidenum">
              <a:rPr lang="en-US" smtClean="0"/>
              <a:pPr/>
              <a:t>27</a:t>
            </a:fld>
            <a:endParaRPr lang="en-US" dirty="0"/>
          </a:p>
        </p:txBody>
      </p:sp>
      <p:sp>
        <p:nvSpPr>
          <p:cNvPr id="7" name="Subtitle 2">
            <a:extLst>
              <a:ext uri="{FF2B5EF4-FFF2-40B4-BE49-F238E27FC236}">
                <a16:creationId xmlns:a16="http://schemas.microsoft.com/office/drawing/2014/main" id="{8C42D098-170A-4D58-88D7-3FBF426FA2B2}"/>
              </a:ext>
            </a:extLst>
          </p:cNvPr>
          <p:cNvSpPr>
            <a:spLocks noGrp="1"/>
          </p:cNvSpPr>
          <p:nvPr>
            <p:ph type="subTitle" idx="1"/>
          </p:nvPr>
        </p:nvSpPr>
        <p:spPr>
          <a:xfrm>
            <a:off x="1035952" y="957559"/>
            <a:ext cx="6925731" cy="276999"/>
          </a:xfrm>
        </p:spPr>
        <p:txBody>
          <a:bodyPr/>
          <a:lstStyle/>
          <a:p>
            <a:pPr algn="ctr"/>
            <a:r>
              <a:rPr lang="en-US" sz="1800" dirty="0"/>
              <a:t>Why is my document being rejected?</a:t>
            </a:r>
          </a:p>
        </p:txBody>
      </p:sp>
      <p:pic>
        <p:nvPicPr>
          <p:cNvPr id="12290" name="Picture 2" descr="Premium Vector | Sad man and an clipboard with rejected application form  flat style design vector illustration">
            <a:extLst>
              <a:ext uri="{FF2B5EF4-FFF2-40B4-BE49-F238E27FC236}">
                <a16:creationId xmlns:a16="http://schemas.microsoft.com/office/drawing/2014/main" id="{8AA8DC3E-B518-4A1D-BE1C-CC8B77EC6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393" y="3429000"/>
            <a:ext cx="2212153" cy="147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801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78000-9C34-F3FA-2079-C9D01E463EC0}"/>
              </a:ext>
            </a:extLst>
          </p:cNvPr>
          <p:cNvSpPr>
            <a:spLocks noGrp="1"/>
          </p:cNvSpPr>
          <p:nvPr>
            <p:ph type="ctrTitle"/>
          </p:nvPr>
        </p:nvSpPr>
        <p:spPr/>
        <p:txBody>
          <a:bodyPr/>
          <a:lstStyle/>
          <a:p>
            <a:pPr algn="ctr"/>
            <a:r>
              <a:rPr lang="en-US" dirty="0"/>
              <a:t>Business</a:t>
            </a:r>
            <a:r>
              <a:rPr lang="en-US" dirty="0">
                <a:latin typeface="Acumin Pro ExtraCondensed"/>
              </a:rPr>
              <a:t> Office</a:t>
            </a:r>
            <a:endParaRPr lang="en-US" dirty="0"/>
          </a:p>
        </p:txBody>
      </p:sp>
      <p:sp>
        <p:nvSpPr>
          <p:cNvPr id="3" name="Subtitle 2">
            <a:extLst>
              <a:ext uri="{FF2B5EF4-FFF2-40B4-BE49-F238E27FC236}">
                <a16:creationId xmlns:a16="http://schemas.microsoft.com/office/drawing/2014/main" id="{13866E95-82CE-39E4-C87B-932D8B1ADD04}"/>
              </a:ext>
            </a:extLst>
          </p:cNvPr>
          <p:cNvSpPr>
            <a:spLocks noGrp="1"/>
          </p:cNvSpPr>
          <p:nvPr>
            <p:ph type="subTitle" idx="1"/>
          </p:nvPr>
        </p:nvSpPr>
        <p:spPr>
          <a:xfrm>
            <a:off x="915635" y="910178"/>
            <a:ext cx="6925731" cy="1204563"/>
          </a:xfrm>
        </p:spPr>
        <p:txBody>
          <a:bodyPr/>
          <a:lstStyle/>
          <a:p>
            <a:pPr algn="ctr"/>
            <a:r>
              <a:rPr lang="en-US" sz="1800" dirty="0">
                <a:latin typeface="Acumin Pro SemiCondensed"/>
              </a:rPr>
              <a:t>Why is my document being rejected?</a:t>
            </a:r>
            <a:endParaRPr lang="en-US" sz="1800" b="0">
              <a:latin typeface="Acumin Pro SemiCondensed"/>
            </a:endParaRPr>
          </a:p>
          <a:p>
            <a:pPr algn="ctr"/>
            <a:r>
              <a:rPr lang="en-US" sz="1800" dirty="0">
                <a:latin typeface="Acumin Pro SemiCondensed"/>
              </a:rPr>
              <a:t>Continued...</a:t>
            </a:r>
            <a:endParaRPr lang="en-US" sz="1800" dirty="0"/>
          </a:p>
          <a:p>
            <a:endParaRPr lang="en-US" dirty="0"/>
          </a:p>
        </p:txBody>
      </p:sp>
      <p:sp>
        <p:nvSpPr>
          <p:cNvPr id="4" name="Text Placeholder 3">
            <a:extLst>
              <a:ext uri="{FF2B5EF4-FFF2-40B4-BE49-F238E27FC236}">
                <a16:creationId xmlns:a16="http://schemas.microsoft.com/office/drawing/2014/main" id="{EC0E1271-DE88-0734-C2FF-28AB5A285EA4}"/>
              </a:ext>
            </a:extLst>
          </p:cNvPr>
          <p:cNvSpPr>
            <a:spLocks noGrp="1"/>
          </p:cNvSpPr>
          <p:nvPr>
            <p:ph type="body" sz="quarter" idx="14"/>
          </p:nvPr>
        </p:nvSpPr>
        <p:spPr>
          <a:xfrm>
            <a:off x="747655" y="1917388"/>
            <a:ext cx="7643906" cy="4142685"/>
          </a:xfrm>
        </p:spPr>
        <p:txBody>
          <a:bodyPr vert="horz" lIns="0" tIns="0" rIns="0" bIns="0" rtlCol="0" anchor="t">
            <a:normAutofit/>
          </a:bodyPr>
          <a:lstStyle/>
          <a:p>
            <a:pPr lvl="1">
              <a:buClr>
                <a:srgbClr val="555960"/>
              </a:buClr>
              <a:buFont typeface="Arial" charset="2"/>
              <a:buChar char="•"/>
            </a:pPr>
            <a:r>
              <a:rPr lang="en-US" dirty="0">
                <a:ea typeface="+mn-lt"/>
                <a:cs typeface="+mn-lt"/>
              </a:rPr>
              <a:t>Account not provided</a:t>
            </a:r>
          </a:p>
          <a:p>
            <a:pPr lvl="1">
              <a:buClr>
                <a:srgbClr val="555960"/>
              </a:buClr>
              <a:buFont typeface="Arial" charset="2"/>
              <a:buChar char="•"/>
            </a:pPr>
            <a:r>
              <a:rPr lang="en-US" dirty="0">
                <a:ea typeface="+mn-lt"/>
                <a:cs typeface="+mn-lt"/>
              </a:rPr>
              <a:t>GL code not provided</a:t>
            </a:r>
          </a:p>
          <a:p>
            <a:pPr lvl="1">
              <a:buClr>
                <a:srgbClr val="555960"/>
              </a:buClr>
              <a:buFont typeface="Arial" charset="2"/>
              <a:buChar char="•"/>
            </a:pPr>
            <a:r>
              <a:rPr lang="en-US" dirty="0"/>
              <a:t>Last 4 digits of the Tax ID field on the PC form is blank</a:t>
            </a:r>
          </a:p>
          <a:p>
            <a:pPr lvl="1">
              <a:buClr>
                <a:srgbClr val="555960"/>
              </a:buClr>
              <a:buFont typeface="Arial" charset="2"/>
              <a:buChar char="•"/>
            </a:pPr>
            <a:r>
              <a:rPr lang="en-US" dirty="0">
                <a:ea typeface="+mn-lt"/>
                <a:cs typeface="+mn-lt"/>
              </a:rPr>
              <a:t>Tax ID is formatted either XXX-XX-XXXX or XX-XXXXXXX on Sub W9</a:t>
            </a:r>
            <a:endParaRPr lang="en-US" dirty="0"/>
          </a:p>
          <a:p>
            <a:pPr lvl="1">
              <a:buClr>
                <a:srgbClr val="555960"/>
              </a:buClr>
              <a:buFont typeface="Arial" charset="2"/>
              <a:buChar char="•"/>
            </a:pPr>
            <a:r>
              <a:rPr lang="en-US" dirty="0"/>
              <a:t>Citizenship is not provided</a:t>
            </a:r>
          </a:p>
          <a:p>
            <a:pPr lvl="1">
              <a:buClr>
                <a:srgbClr val="555960"/>
              </a:buClr>
              <a:buFont typeface="Arial" charset="2"/>
              <a:buChar char="•"/>
            </a:pPr>
            <a:r>
              <a:rPr lang="en-US" dirty="0"/>
              <a:t>Type of business is left blank</a:t>
            </a:r>
          </a:p>
          <a:p>
            <a:pPr lvl="1">
              <a:buClr>
                <a:srgbClr val="555960"/>
              </a:buClr>
              <a:buFont typeface="Arial" charset="2"/>
              <a:buChar char="•"/>
            </a:pPr>
            <a:r>
              <a:rPr lang="en-US" dirty="0"/>
              <a:t>SOW question is not answered on PC form</a:t>
            </a:r>
          </a:p>
          <a:p>
            <a:pPr lvl="1">
              <a:buClr>
                <a:srgbClr val="555960"/>
              </a:buClr>
              <a:buFont typeface="Arial" charset="2"/>
              <a:buChar char="•"/>
            </a:pPr>
            <a:r>
              <a:rPr lang="en-US" dirty="0"/>
              <a:t>EOBOC couldn’t reach individual to verify banking info </a:t>
            </a:r>
            <a:r>
              <a:rPr lang="en-US" i="1" dirty="0"/>
              <a:t>(V</a:t>
            </a:r>
            <a:r>
              <a:rPr lang="en-US" sz="1400" i="1" dirty="0"/>
              <a:t>erbal verification is required)</a:t>
            </a:r>
          </a:p>
          <a:p>
            <a:pPr lvl="1">
              <a:buFont typeface="Arial,Sans-Serif" panose="020B0604020202020204" pitchFamily="34" charset="0"/>
            </a:pPr>
            <a:r>
              <a:rPr lang="en-US" dirty="0">
                <a:ea typeface="+mn-lt"/>
                <a:cs typeface="+mn-lt"/>
              </a:rPr>
              <a:t>Employee address must match address in Success Factors</a:t>
            </a:r>
          </a:p>
          <a:p>
            <a:pPr lvl="2">
              <a:buFont typeface="Arial,Sans-Serif" panose="020B0604020202020204" pitchFamily="34" charset="0"/>
            </a:pPr>
            <a:r>
              <a:rPr lang="en-US" dirty="0">
                <a:ea typeface="+mn-lt"/>
                <a:cs typeface="+mn-lt"/>
              </a:rPr>
              <a:t>All contact information matches what is currently on file</a:t>
            </a:r>
          </a:p>
          <a:p>
            <a:pPr marL="228600" lvl="1" indent="0">
              <a:buClr>
                <a:srgbClr val="555960"/>
              </a:buClr>
              <a:buNone/>
            </a:pPr>
            <a:endParaRPr lang="en-US" sz="1400" i="1" dirty="0"/>
          </a:p>
          <a:p>
            <a:endParaRPr lang="en-US" dirty="0"/>
          </a:p>
        </p:txBody>
      </p:sp>
      <p:sp>
        <p:nvSpPr>
          <p:cNvPr id="5" name="Date Placeholder 4">
            <a:extLst>
              <a:ext uri="{FF2B5EF4-FFF2-40B4-BE49-F238E27FC236}">
                <a16:creationId xmlns:a16="http://schemas.microsoft.com/office/drawing/2014/main" id="{086CF167-D174-47FF-A5A0-311875A4230B}"/>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B82E8221-BA01-3995-3DC7-007FC3A56318}"/>
              </a:ext>
            </a:extLst>
          </p:cNvPr>
          <p:cNvSpPr>
            <a:spLocks noGrp="1"/>
          </p:cNvSpPr>
          <p:nvPr>
            <p:ph type="sldNum" sz="quarter" idx="12"/>
          </p:nvPr>
        </p:nvSpPr>
        <p:spPr/>
        <p:txBody>
          <a:bodyPr/>
          <a:lstStyle/>
          <a:p>
            <a:fld id="{8A7A6979-0714-4377-B894-6BE4C2D6E202}" type="slidenum">
              <a:rPr lang="en-US" smtClean="0"/>
              <a:pPr/>
              <a:t>28</a:t>
            </a:fld>
            <a:endParaRPr lang="en-US" dirty="0"/>
          </a:p>
        </p:txBody>
      </p:sp>
    </p:spTree>
    <p:extLst>
      <p:ext uri="{BB962C8B-B14F-4D97-AF65-F5344CB8AC3E}">
        <p14:creationId xmlns:p14="http://schemas.microsoft.com/office/powerpoint/2010/main" val="991542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F6F75-7D2A-490A-AAF5-22E916EE8724}"/>
              </a:ext>
            </a:extLst>
          </p:cNvPr>
          <p:cNvSpPr>
            <a:spLocks noGrp="1"/>
          </p:cNvSpPr>
          <p:nvPr>
            <p:ph type="ctrTitle"/>
          </p:nvPr>
        </p:nvSpPr>
        <p:spPr/>
        <p:txBody>
          <a:bodyPr/>
          <a:lstStyle/>
          <a:p>
            <a:pPr algn="ctr"/>
            <a:r>
              <a:rPr lang="en-US" dirty="0"/>
              <a:t>Business Office</a:t>
            </a:r>
          </a:p>
        </p:txBody>
      </p:sp>
      <p:sp>
        <p:nvSpPr>
          <p:cNvPr id="4" name="Text Placeholder 3">
            <a:extLst>
              <a:ext uri="{FF2B5EF4-FFF2-40B4-BE49-F238E27FC236}">
                <a16:creationId xmlns:a16="http://schemas.microsoft.com/office/drawing/2014/main" id="{B2C9DFBD-15D8-44D6-82DE-6FC3BE40CE15}"/>
              </a:ext>
            </a:extLst>
          </p:cNvPr>
          <p:cNvSpPr>
            <a:spLocks noGrp="1"/>
          </p:cNvSpPr>
          <p:nvPr>
            <p:ph type="body" sz="quarter" idx="14"/>
          </p:nvPr>
        </p:nvSpPr>
        <p:spPr>
          <a:xfrm>
            <a:off x="1270001" y="1686766"/>
            <a:ext cx="7069666" cy="4239902"/>
          </a:xfrm>
        </p:spPr>
        <p:txBody>
          <a:bodyPr vert="horz" lIns="0" tIns="0" rIns="0" bIns="0" rtlCol="0" anchor="t">
            <a:normAutofit/>
          </a:bodyPr>
          <a:lstStyle/>
          <a:p>
            <a:pPr lvl="1"/>
            <a:r>
              <a:rPr lang="en-US" sz="1800" dirty="0"/>
              <a:t>Documents should be exchanged with EOBOC via FileLocker due to the sensitive information being provided</a:t>
            </a:r>
          </a:p>
          <a:p>
            <a:pPr lvl="2"/>
            <a:r>
              <a:rPr lang="en-US" dirty="0"/>
              <a:t>Documents need to be sent to EOBOC via FileLocker to </a:t>
            </a:r>
            <a:r>
              <a:rPr lang="en-US" b="1" dirty="0" err="1"/>
              <a:t>bvmaxwel</a:t>
            </a:r>
            <a:r>
              <a:rPr lang="en-US" b="1" dirty="0"/>
              <a:t> </a:t>
            </a:r>
            <a:r>
              <a:rPr lang="en-US" dirty="0"/>
              <a:t>user ID</a:t>
            </a:r>
          </a:p>
          <a:p>
            <a:pPr lvl="2"/>
            <a:r>
              <a:rPr lang="en-US" dirty="0"/>
              <a:t>When submitting documents via </a:t>
            </a:r>
            <a:r>
              <a:rPr lang="en-US" dirty="0" err="1"/>
              <a:t>FileLocker</a:t>
            </a:r>
            <a:r>
              <a:rPr lang="en-US" dirty="0"/>
              <a:t>, must send an email with '</a:t>
            </a:r>
            <a:r>
              <a:rPr lang="en-US" dirty="0" err="1"/>
              <a:t>FileLocker</a:t>
            </a:r>
            <a:r>
              <a:rPr lang="en-US" dirty="0"/>
              <a:t>:…" as the first part of the subject line</a:t>
            </a:r>
          </a:p>
          <a:p>
            <a:pPr lvl="2"/>
            <a:r>
              <a:rPr lang="en-US" dirty="0"/>
              <a:t>Helpful “How to” use Filelocker</a:t>
            </a:r>
          </a:p>
          <a:p>
            <a:pPr lvl="3"/>
            <a:r>
              <a:rPr lang="en-US" sz="1400" dirty="0">
                <a:hlinkClick r:id="rId2"/>
              </a:rPr>
              <a:t>https://www.pfw.edu/offices/banner/resources/cognos-files/FileLocker%20Instructions.pdf</a:t>
            </a:r>
            <a:endParaRPr lang="en-US" sz="1400" dirty="0"/>
          </a:p>
          <a:p>
            <a:pPr lvl="2"/>
            <a:r>
              <a:rPr lang="en-US" dirty="0"/>
              <a:t>FileLocker is accessed via OneCampus</a:t>
            </a:r>
          </a:p>
          <a:p>
            <a:pPr marL="457200" lvl="2" indent="0">
              <a:buNone/>
            </a:pPr>
            <a:endParaRPr lang="en-US" dirty="0"/>
          </a:p>
        </p:txBody>
      </p:sp>
      <p:sp>
        <p:nvSpPr>
          <p:cNvPr id="5" name="Date Placeholder 4">
            <a:extLst>
              <a:ext uri="{FF2B5EF4-FFF2-40B4-BE49-F238E27FC236}">
                <a16:creationId xmlns:a16="http://schemas.microsoft.com/office/drawing/2014/main" id="{75B95496-D08E-40FC-918B-F3500C857EB6}"/>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071F494D-47CD-4EDA-9701-2DEA1B260938}"/>
              </a:ext>
            </a:extLst>
          </p:cNvPr>
          <p:cNvSpPr>
            <a:spLocks noGrp="1"/>
          </p:cNvSpPr>
          <p:nvPr>
            <p:ph type="sldNum" sz="quarter" idx="12"/>
          </p:nvPr>
        </p:nvSpPr>
        <p:spPr/>
        <p:txBody>
          <a:bodyPr/>
          <a:lstStyle/>
          <a:p>
            <a:fld id="{8A7A6979-0714-4377-B894-6BE4C2D6E202}" type="slidenum">
              <a:rPr lang="en-US" smtClean="0"/>
              <a:pPr/>
              <a:t>29</a:t>
            </a:fld>
            <a:endParaRPr lang="en-US" dirty="0"/>
          </a:p>
        </p:txBody>
      </p:sp>
      <p:sp>
        <p:nvSpPr>
          <p:cNvPr id="7" name="Subtitle 2">
            <a:extLst>
              <a:ext uri="{FF2B5EF4-FFF2-40B4-BE49-F238E27FC236}">
                <a16:creationId xmlns:a16="http://schemas.microsoft.com/office/drawing/2014/main" id="{4808545A-A71F-4A09-A6F6-FF36C012EA75}"/>
              </a:ext>
            </a:extLst>
          </p:cNvPr>
          <p:cNvSpPr>
            <a:spLocks noGrp="1"/>
          </p:cNvSpPr>
          <p:nvPr>
            <p:ph type="subTitle" idx="1"/>
          </p:nvPr>
        </p:nvSpPr>
        <p:spPr>
          <a:xfrm>
            <a:off x="1128503" y="1137821"/>
            <a:ext cx="6925731" cy="341599"/>
          </a:xfrm>
        </p:spPr>
        <p:txBody>
          <a:bodyPr/>
          <a:lstStyle/>
          <a:p>
            <a:pPr algn="ctr"/>
            <a:r>
              <a:rPr lang="en-US" dirty="0"/>
              <a:t>How to use FileLocker</a:t>
            </a:r>
          </a:p>
        </p:txBody>
      </p:sp>
      <p:pic>
        <p:nvPicPr>
          <p:cNvPr id="8" name="Picture 7">
            <a:extLst>
              <a:ext uri="{FF2B5EF4-FFF2-40B4-BE49-F238E27FC236}">
                <a16:creationId xmlns:a16="http://schemas.microsoft.com/office/drawing/2014/main" id="{D561D975-5E6B-4ED1-8E54-C8ABB3A1BBB6}"/>
              </a:ext>
            </a:extLst>
          </p:cNvPr>
          <p:cNvPicPr>
            <a:picLocks noChangeAspect="1"/>
          </p:cNvPicPr>
          <p:nvPr/>
        </p:nvPicPr>
        <p:blipFill>
          <a:blip r:embed="rId3"/>
          <a:stretch>
            <a:fillRect/>
          </a:stretch>
        </p:blipFill>
        <p:spPr>
          <a:xfrm>
            <a:off x="2605155" y="4783508"/>
            <a:ext cx="3496163" cy="1143160"/>
          </a:xfrm>
          <a:prstGeom prst="rect">
            <a:avLst/>
          </a:prstGeom>
        </p:spPr>
      </p:pic>
    </p:spTree>
    <p:extLst>
      <p:ext uri="{BB962C8B-B14F-4D97-AF65-F5344CB8AC3E}">
        <p14:creationId xmlns:p14="http://schemas.microsoft.com/office/powerpoint/2010/main" val="1131116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E1FC6-E1D4-487D-8D98-87F2ADF99B99}"/>
              </a:ext>
            </a:extLst>
          </p:cNvPr>
          <p:cNvSpPr>
            <a:spLocks noGrp="1"/>
          </p:cNvSpPr>
          <p:nvPr>
            <p:ph type="ctrTitle"/>
          </p:nvPr>
        </p:nvSpPr>
        <p:spPr/>
        <p:txBody>
          <a:bodyPr/>
          <a:lstStyle/>
          <a:p>
            <a:pPr algn="ctr"/>
            <a:r>
              <a:rPr lang="en-US" dirty="0"/>
              <a:t>Business Office</a:t>
            </a:r>
          </a:p>
        </p:txBody>
      </p:sp>
      <p:sp>
        <p:nvSpPr>
          <p:cNvPr id="5" name="Date Placeholder 4">
            <a:extLst>
              <a:ext uri="{FF2B5EF4-FFF2-40B4-BE49-F238E27FC236}">
                <a16:creationId xmlns:a16="http://schemas.microsoft.com/office/drawing/2014/main" id="{62DD51B1-C778-44D0-9657-970D016A440A}"/>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CB52AFCB-4F70-497C-91C3-73401A75CED7}"/>
              </a:ext>
            </a:extLst>
          </p:cNvPr>
          <p:cNvSpPr>
            <a:spLocks noGrp="1"/>
          </p:cNvSpPr>
          <p:nvPr>
            <p:ph type="sldNum" sz="quarter" idx="12"/>
          </p:nvPr>
        </p:nvSpPr>
        <p:spPr/>
        <p:txBody>
          <a:bodyPr/>
          <a:lstStyle/>
          <a:p>
            <a:fld id="{8A7A6979-0714-4377-B894-6BE4C2D6E202}" type="slidenum">
              <a:rPr lang="en-US" smtClean="0"/>
              <a:pPr/>
              <a:t>3</a:t>
            </a:fld>
            <a:endParaRPr lang="en-US" dirty="0"/>
          </a:p>
        </p:txBody>
      </p:sp>
      <p:sp>
        <p:nvSpPr>
          <p:cNvPr id="7" name="Subtitle 2">
            <a:extLst>
              <a:ext uri="{FF2B5EF4-FFF2-40B4-BE49-F238E27FC236}">
                <a16:creationId xmlns:a16="http://schemas.microsoft.com/office/drawing/2014/main" id="{47C608EE-3BF6-4DFD-B729-E25E1CB16366}"/>
              </a:ext>
            </a:extLst>
          </p:cNvPr>
          <p:cNvSpPr>
            <a:spLocks noGrp="1"/>
          </p:cNvSpPr>
          <p:nvPr>
            <p:ph type="subTitle" idx="1"/>
          </p:nvPr>
        </p:nvSpPr>
        <p:spPr>
          <a:xfrm>
            <a:off x="1184031" y="910178"/>
            <a:ext cx="6925731" cy="341599"/>
          </a:xfrm>
        </p:spPr>
        <p:txBody>
          <a:bodyPr/>
          <a:lstStyle/>
          <a:p>
            <a:pPr algn="ctr"/>
            <a:r>
              <a:rPr lang="en-US" dirty="0"/>
              <a:t>Employee Decision Chart</a:t>
            </a:r>
          </a:p>
        </p:txBody>
      </p:sp>
      <p:sp>
        <p:nvSpPr>
          <p:cNvPr id="12" name="TextBox 11">
            <a:extLst>
              <a:ext uri="{FF2B5EF4-FFF2-40B4-BE49-F238E27FC236}">
                <a16:creationId xmlns:a16="http://schemas.microsoft.com/office/drawing/2014/main" id="{3932359C-66A2-5E0E-9BAF-6FD184D613A2}"/>
              </a:ext>
            </a:extLst>
          </p:cNvPr>
          <p:cNvSpPr txBox="1"/>
          <p:nvPr/>
        </p:nvSpPr>
        <p:spPr>
          <a:xfrm>
            <a:off x="1100488" y="1437372"/>
            <a:ext cx="7186863" cy="4727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9" name="Picture 9" descr="Diagram&#10;&#10;Description automatically generated">
            <a:extLst>
              <a:ext uri="{FF2B5EF4-FFF2-40B4-BE49-F238E27FC236}">
                <a16:creationId xmlns:a16="http://schemas.microsoft.com/office/drawing/2014/main" id="{BD92317D-0FD7-4530-EF0C-E3EA9ECCBC50}"/>
              </a:ext>
            </a:extLst>
          </p:cNvPr>
          <p:cNvPicPr>
            <a:picLocks noChangeAspect="1"/>
          </p:cNvPicPr>
          <p:nvPr/>
        </p:nvPicPr>
        <p:blipFill>
          <a:blip r:embed="rId2"/>
          <a:stretch>
            <a:fillRect/>
          </a:stretch>
        </p:blipFill>
        <p:spPr>
          <a:xfrm>
            <a:off x="1099501" y="1290472"/>
            <a:ext cx="7009782" cy="4647260"/>
          </a:xfrm>
          <a:prstGeom prst="rect">
            <a:avLst/>
          </a:prstGeom>
        </p:spPr>
      </p:pic>
    </p:spTree>
    <p:extLst>
      <p:ext uri="{BB962C8B-B14F-4D97-AF65-F5344CB8AC3E}">
        <p14:creationId xmlns:p14="http://schemas.microsoft.com/office/powerpoint/2010/main" val="4246569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A590B-88A0-4E85-9260-2FB28248FE34}"/>
              </a:ext>
            </a:extLst>
          </p:cNvPr>
          <p:cNvSpPr>
            <a:spLocks noGrp="1"/>
          </p:cNvSpPr>
          <p:nvPr>
            <p:ph type="ctrTitle"/>
          </p:nvPr>
        </p:nvSpPr>
        <p:spPr/>
        <p:txBody>
          <a:bodyPr/>
          <a:lstStyle/>
          <a:p>
            <a:pPr algn="ctr"/>
            <a:r>
              <a:rPr lang="en-US" dirty="0"/>
              <a:t>Business Office</a:t>
            </a:r>
          </a:p>
        </p:txBody>
      </p:sp>
      <p:sp>
        <p:nvSpPr>
          <p:cNvPr id="3" name="Subtitle 2">
            <a:extLst>
              <a:ext uri="{FF2B5EF4-FFF2-40B4-BE49-F238E27FC236}">
                <a16:creationId xmlns:a16="http://schemas.microsoft.com/office/drawing/2014/main" id="{EB534F30-81EB-4F34-AC75-2FADE06663BB}"/>
              </a:ext>
            </a:extLst>
          </p:cNvPr>
          <p:cNvSpPr>
            <a:spLocks noGrp="1"/>
          </p:cNvSpPr>
          <p:nvPr>
            <p:ph type="subTitle" idx="1"/>
          </p:nvPr>
        </p:nvSpPr>
        <p:spPr/>
        <p:txBody>
          <a:bodyPr/>
          <a:lstStyle/>
          <a:p>
            <a:pPr algn="ctr"/>
            <a:r>
              <a:rPr lang="en-US" dirty="0"/>
              <a:t>How to use DocuSign</a:t>
            </a:r>
          </a:p>
        </p:txBody>
      </p:sp>
      <p:sp>
        <p:nvSpPr>
          <p:cNvPr id="4" name="Text Placeholder 3">
            <a:extLst>
              <a:ext uri="{FF2B5EF4-FFF2-40B4-BE49-F238E27FC236}">
                <a16:creationId xmlns:a16="http://schemas.microsoft.com/office/drawing/2014/main" id="{5E432425-EA2A-4BE7-876D-668209A4A4BF}"/>
              </a:ext>
            </a:extLst>
          </p:cNvPr>
          <p:cNvSpPr>
            <a:spLocks noGrp="1"/>
          </p:cNvSpPr>
          <p:nvPr>
            <p:ph type="body" sz="quarter" idx="14"/>
          </p:nvPr>
        </p:nvSpPr>
        <p:spPr/>
        <p:txBody>
          <a:bodyPr/>
          <a:lstStyle/>
          <a:p>
            <a:r>
              <a:rPr lang="en-US" dirty="0"/>
              <a:t>Helpful “How to” use DocuSign</a:t>
            </a:r>
          </a:p>
          <a:p>
            <a:pPr lvl="1"/>
            <a:r>
              <a:rPr lang="en-US" dirty="0"/>
              <a:t>For Signers</a:t>
            </a:r>
          </a:p>
          <a:p>
            <a:pPr lvl="1"/>
            <a:r>
              <a:rPr lang="en-US" dirty="0"/>
              <a:t>For Senders</a:t>
            </a:r>
          </a:p>
          <a:p>
            <a:pPr lvl="2"/>
            <a:r>
              <a:rPr lang="en-US" sz="1400" dirty="0">
                <a:hlinkClick r:id="rId2"/>
              </a:rPr>
              <a:t>https://www.itap.purdue.edu/services/docusign.html</a:t>
            </a:r>
            <a:endParaRPr lang="en-US" sz="1400" dirty="0"/>
          </a:p>
          <a:p>
            <a:pPr marL="0" indent="0">
              <a:buNone/>
            </a:pPr>
            <a:endParaRPr lang="en-US" dirty="0"/>
          </a:p>
          <a:p>
            <a:pPr marL="0" indent="0">
              <a:buNone/>
            </a:pPr>
            <a:endParaRPr lang="en-US" dirty="0"/>
          </a:p>
        </p:txBody>
      </p:sp>
      <p:sp>
        <p:nvSpPr>
          <p:cNvPr id="5" name="Date Placeholder 4">
            <a:extLst>
              <a:ext uri="{FF2B5EF4-FFF2-40B4-BE49-F238E27FC236}">
                <a16:creationId xmlns:a16="http://schemas.microsoft.com/office/drawing/2014/main" id="{95AF3998-A989-4EB4-850E-BC06A51220CA}"/>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3EF58A1D-2C37-4029-A2EC-26E4B751F741}"/>
              </a:ext>
            </a:extLst>
          </p:cNvPr>
          <p:cNvSpPr>
            <a:spLocks noGrp="1"/>
          </p:cNvSpPr>
          <p:nvPr>
            <p:ph type="sldNum" sz="quarter" idx="12"/>
          </p:nvPr>
        </p:nvSpPr>
        <p:spPr/>
        <p:txBody>
          <a:bodyPr/>
          <a:lstStyle/>
          <a:p>
            <a:fld id="{8A7A6979-0714-4377-B894-6BE4C2D6E202}" type="slidenum">
              <a:rPr lang="en-US" smtClean="0"/>
              <a:pPr/>
              <a:t>30</a:t>
            </a:fld>
            <a:endParaRPr lang="en-US" dirty="0"/>
          </a:p>
        </p:txBody>
      </p:sp>
      <p:pic>
        <p:nvPicPr>
          <p:cNvPr id="8" name="Picture 7">
            <a:extLst>
              <a:ext uri="{FF2B5EF4-FFF2-40B4-BE49-F238E27FC236}">
                <a16:creationId xmlns:a16="http://schemas.microsoft.com/office/drawing/2014/main" id="{F3CF7823-7DD4-466B-AFEB-529E832C19B5}"/>
              </a:ext>
            </a:extLst>
          </p:cNvPr>
          <p:cNvPicPr>
            <a:picLocks noChangeAspect="1"/>
          </p:cNvPicPr>
          <p:nvPr/>
        </p:nvPicPr>
        <p:blipFill>
          <a:blip r:embed="rId3"/>
          <a:stretch>
            <a:fillRect/>
          </a:stretch>
        </p:blipFill>
        <p:spPr>
          <a:xfrm>
            <a:off x="2726557" y="3623156"/>
            <a:ext cx="3419952" cy="1171739"/>
          </a:xfrm>
          <a:prstGeom prst="rect">
            <a:avLst/>
          </a:prstGeom>
        </p:spPr>
      </p:pic>
    </p:spTree>
    <p:extLst>
      <p:ext uri="{BB962C8B-B14F-4D97-AF65-F5344CB8AC3E}">
        <p14:creationId xmlns:p14="http://schemas.microsoft.com/office/powerpoint/2010/main" val="3590477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p:txBody>
          <a:bodyPr/>
          <a:lstStyle/>
          <a:p>
            <a:pPr algn="ctr"/>
            <a:r>
              <a:rPr lang="en-US" dirty="0"/>
              <a:t>Business Office</a:t>
            </a:r>
          </a:p>
        </p:txBody>
      </p:sp>
      <p:sp>
        <p:nvSpPr>
          <p:cNvPr id="3" name="Subhead">
            <a:extLst>
              <a:ext uri="{FF2B5EF4-FFF2-40B4-BE49-F238E27FC236}">
                <a16:creationId xmlns:a16="http://schemas.microsoft.com/office/drawing/2014/main" id="{ACEB0132-27E3-124A-9A10-C1163F4F58B3}"/>
              </a:ext>
            </a:extLst>
          </p:cNvPr>
          <p:cNvSpPr>
            <a:spLocks noGrp="1"/>
          </p:cNvSpPr>
          <p:nvPr>
            <p:ph type="subTitle" idx="1"/>
          </p:nvPr>
        </p:nvSpPr>
        <p:spPr>
          <a:xfrm>
            <a:off x="1097935" y="1487148"/>
            <a:ext cx="6925731" cy="338554"/>
          </a:xfrm>
        </p:spPr>
        <p:txBody>
          <a:bodyPr/>
          <a:lstStyle/>
          <a:p>
            <a:pPr algn="ctr"/>
            <a:r>
              <a:rPr lang="en-US" dirty="0"/>
              <a:t>GL List</a:t>
            </a:r>
          </a:p>
        </p:txBody>
      </p:sp>
      <p:sp>
        <p:nvSpPr>
          <p:cNvPr id="4" name="Body Text">
            <a:extLst>
              <a:ext uri="{FF2B5EF4-FFF2-40B4-BE49-F238E27FC236}">
                <a16:creationId xmlns:a16="http://schemas.microsoft.com/office/drawing/2014/main" id="{7A7B447E-5843-7B4B-A9B6-7B67AE885DBD}"/>
              </a:ext>
            </a:extLst>
          </p:cNvPr>
          <p:cNvSpPr>
            <a:spLocks noGrp="1"/>
          </p:cNvSpPr>
          <p:nvPr>
            <p:ph type="body" sz="quarter" idx="14"/>
          </p:nvPr>
        </p:nvSpPr>
        <p:spPr>
          <a:xfrm>
            <a:off x="880851" y="1980171"/>
            <a:ext cx="7810497" cy="1448830"/>
          </a:xfrm>
        </p:spPr>
        <p:txBody>
          <a:bodyPr vert="horz" lIns="0" tIns="0" rIns="0" bIns="0" rtlCol="0" anchor="t">
            <a:normAutofit/>
          </a:bodyPr>
          <a:lstStyle/>
          <a:p>
            <a:pPr lvl="0"/>
            <a:r>
              <a:rPr lang="en-US" sz="1600" dirty="0">
                <a:latin typeface="Acumin Pro"/>
              </a:rPr>
              <a:t>GL is the code describing the type of expense </a:t>
            </a:r>
          </a:p>
          <a:p>
            <a:pPr lvl="0"/>
            <a:endParaRPr lang="en-US" sz="1600" dirty="0"/>
          </a:p>
          <a:p>
            <a:pPr lvl="0"/>
            <a:r>
              <a:rPr lang="en-US" sz="1600" dirty="0"/>
              <a:t>Need to use the common GL list provided by the business office</a:t>
            </a:r>
          </a:p>
          <a:p>
            <a:pPr lvl="0"/>
            <a:endParaRPr lang="en-US" sz="1600" dirty="0"/>
          </a:p>
          <a:p>
            <a:pPr lvl="0"/>
            <a:r>
              <a:rPr lang="en-US" sz="1600" dirty="0"/>
              <a:t>If unsure of what GL code to use, please contact the business office</a:t>
            </a:r>
          </a:p>
          <a:p>
            <a:pPr lvl="0"/>
            <a:endParaRPr lang="en-US" dirty="0"/>
          </a:p>
          <a:p>
            <a:pPr lvl="0"/>
            <a:endParaRPr lang="en-US" dirty="0"/>
          </a:p>
        </p:txBody>
      </p:sp>
      <p:sp>
        <p:nvSpPr>
          <p:cNvPr id="5" name="Date">
            <a:extLst>
              <a:ext uri="{FF2B5EF4-FFF2-40B4-BE49-F238E27FC236}">
                <a16:creationId xmlns:a16="http://schemas.microsoft.com/office/drawing/2014/main" id="{FB00B505-51CF-DF41-A6F5-045261D896B1}"/>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31</a:t>
            </a:fld>
            <a:endParaRPr lang="en-US" dirty="0"/>
          </a:p>
        </p:txBody>
      </p:sp>
      <p:pic>
        <p:nvPicPr>
          <p:cNvPr id="9" name="Picture 8">
            <a:extLst>
              <a:ext uri="{FF2B5EF4-FFF2-40B4-BE49-F238E27FC236}">
                <a16:creationId xmlns:a16="http://schemas.microsoft.com/office/drawing/2014/main" id="{450F7564-6E7D-4405-A7AC-FAA3018AB738}"/>
              </a:ext>
            </a:extLst>
          </p:cNvPr>
          <p:cNvPicPr>
            <a:picLocks noChangeAspect="1"/>
          </p:cNvPicPr>
          <p:nvPr/>
        </p:nvPicPr>
        <p:blipFill>
          <a:blip r:embed="rId3"/>
          <a:stretch>
            <a:fillRect/>
          </a:stretch>
        </p:blipFill>
        <p:spPr>
          <a:xfrm>
            <a:off x="3073399" y="3583470"/>
            <a:ext cx="2533823" cy="2264662"/>
          </a:xfrm>
          <a:prstGeom prst="rect">
            <a:avLst/>
          </a:prstGeom>
        </p:spPr>
      </p:pic>
    </p:spTree>
    <p:extLst>
      <p:ext uri="{BB962C8B-B14F-4D97-AF65-F5344CB8AC3E}">
        <p14:creationId xmlns:p14="http://schemas.microsoft.com/office/powerpoint/2010/main" val="2610251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p:txBody>
          <a:bodyPr/>
          <a:lstStyle/>
          <a:p>
            <a:pPr algn="ctr"/>
            <a:r>
              <a:rPr lang="en-US" dirty="0"/>
              <a:t>Business Office</a:t>
            </a:r>
          </a:p>
        </p:txBody>
      </p:sp>
      <p:sp>
        <p:nvSpPr>
          <p:cNvPr id="3" name="Subhead">
            <a:extLst>
              <a:ext uri="{FF2B5EF4-FFF2-40B4-BE49-F238E27FC236}">
                <a16:creationId xmlns:a16="http://schemas.microsoft.com/office/drawing/2014/main" id="{ACEB0132-27E3-124A-9A10-C1163F4F58B3}"/>
              </a:ext>
            </a:extLst>
          </p:cNvPr>
          <p:cNvSpPr>
            <a:spLocks noGrp="1"/>
          </p:cNvSpPr>
          <p:nvPr>
            <p:ph type="subTitle" idx="1"/>
          </p:nvPr>
        </p:nvSpPr>
        <p:spPr>
          <a:xfrm>
            <a:off x="1128501" y="1345166"/>
            <a:ext cx="6925731" cy="338554"/>
          </a:xfrm>
        </p:spPr>
        <p:txBody>
          <a:bodyPr/>
          <a:lstStyle/>
          <a:p>
            <a:pPr algn="ctr"/>
            <a:r>
              <a:rPr lang="en-US" dirty="0"/>
              <a:t>Common GL List</a:t>
            </a:r>
          </a:p>
        </p:txBody>
      </p:sp>
      <p:sp>
        <p:nvSpPr>
          <p:cNvPr id="5" name="Date">
            <a:extLst>
              <a:ext uri="{FF2B5EF4-FFF2-40B4-BE49-F238E27FC236}">
                <a16:creationId xmlns:a16="http://schemas.microsoft.com/office/drawing/2014/main" id="{FB00B505-51CF-DF41-A6F5-045261D896B1}"/>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32</a:t>
            </a:fld>
            <a:endParaRPr lang="en-US" dirty="0"/>
          </a:p>
        </p:txBody>
      </p:sp>
      <p:pic>
        <p:nvPicPr>
          <p:cNvPr id="11" name="Picture 10">
            <a:extLst>
              <a:ext uri="{FF2B5EF4-FFF2-40B4-BE49-F238E27FC236}">
                <a16:creationId xmlns:a16="http://schemas.microsoft.com/office/drawing/2014/main" id="{0FE47960-A7E7-47A1-91ED-36AA9A34C725}"/>
              </a:ext>
            </a:extLst>
          </p:cNvPr>
          <p:cNvPicPr>
            <a:picLocks noChangeAspect="1"/>
          </p:cNvPicPr>
          <p:nvPr/>
        </p:nvPicPr>
        <p:blipFill>
          <a:blip r:embed="rId3"/>
          <a:stretch>
            <a:fillRect/>
          </a:stretch>
        </p:blipFill>
        <p:spPr>
          <a:xfrm>
            <a:off x="734930" y="2039377"/>
            <a:ext cx="3707201" cy="3726683"/>
          </a:xfrm>
          <a:prstGeom prst="rect">
            <a:avLst/>
          </a:prstGeom>
        </p:spPr>
      </p:pic>
      <p:pic>
        <p:nvPicPr>
          <p:cNvPr id="15" name="Picture 14">
            <a:extLst>
              <a:ext uri="{FF2B5EF4-FFF2-40B4-BE49-F238E27FC236}">
                <a16:creationId xmlns:a16="http://schemas.microsoft.com/office/drawing/2014/main" id="{CBEFF0B1-4ADE-40C8-A6C5-06AE9D785C6C}"/>
              </a:ext>
            </a:extLst>
          </p:cNvPr>
          <p:cNvPicPr>
            <a:picLocks noChangeAspect="1"/>
          </p:cNvPicPr>
          <p:nvPr/>
        </p:nvPicPr>
        <p:blipFill>
          <a:blip r:embed="rId4"/>
          <a:stretch>
            <a:fillRect/>
          </a:stretch>
        </p:blipFill>
        <p:spPr>
          <a:xfrm>
            <a:off x="4619111" y="2187531"/>
            <a:ext cx="3841035" cy="3578529"/>
          </a:xfrm>
          <a:prstGeom prst="rect">
            <a:avLst/>
          </a:prstGeom>
        </p:spPr>
      </p:pic>
    </p:spTree>
    <p:extLst>
      <p:ext uri="{BB962C8B-B14F-4D97-AF65-F5344CB8AC3E}">
        <p14:creationId xmlns:p14="http://schemas.microsoft.com/office/powerpoint/2010/main" val="137797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DB3C6-C5D0-44F3-A6B9-49F2BE1BCF8F}"/>
              </a:ext>
            </a:extLst>
          </p:cNvPr>
          <p:cNvSpPr>
            <a:spLocks noGrp="1"/>
          </p:cNvSpPr>
          <p:nvPr>
            <p:ph type="ctrTitle"/>
          </p:nvPr>
        </p:nvSpPr>
        <p:spPr/>
        <p:txBody>
          <a:bodyPr/>
          <a:lstStyle/>
          <a:p>
            <a:pPr algn="ctr"/>
            <a:r>
              <a:rPr lang="en-US" dirty="0"/>
              <a:t>Business Office</a:t>
            </a:r>
          </a:p>
        </p:txBody>
      </p:sp>
      <p:sp>
        <p:nvSpPr>
          <p:cNvPr id="3" name="Subtitle 2">
            <a:extLst>
              <a:ext uri="{FF2B5EF4-FFF2-40B4-BE49-F238E27FC236}">
                <a16:creationId xmlns:a16="http://schemas.microsoft.com/office/drawing/2014/main" id="{183C596D-530D-43FD-8AA9-DB38A5FF39A2}"/>
              </a:ext>
            </a:extLst>
          </p:cNvPr>
          <p:cNvSpPr>
            <a:spLocks noGrp="1"/>
          </p:cNvSpPr>
          <p:nvPr>
            <p:ph type="subTitle" idx="1"/>
          </p:nvPr>
        </p:nvSpPr>
        <p:spPr>
          <a:xfrm>
            <a:off x="1072971" y="956453"/>
            <a:ext cx="6925731" cy="341599"/>
          </a:xfrm>
        </p:spPr>
        <p:txBody>
          <a:bodyPr/>
          <a:lstStyle/>
          <a:p>
            <a:pPr algn="ctr"/>
            <a:r>
              <a:rPr lang="en-US" dirty="0"/>
              <a:t>Tips &amp; Tricks</a:t>
            </a:r>
          </a:p>
        </p:txBody>
      </p:sp>
      <p:sp>
        <p:nvSpPr>
          <p:cNvPr id="4" name="Text Placeholder 3">
            <a:extLst>
              <a:ext uri="{FF2B5EF4-FFF2-40B4-BE49-F238E27FC236}">
                <a16:creationId xmlns:a16="http://schemas.microsoft.com/office/drawing/2014/main" id="{0B2E4E2F-C3EA-459F-BF3E-E977487A6004}"/>
              </a:ext>
            </a:extLst>
          </p:cNvPr>
          <p:cNvSpPr>
            <a:spLocks noGrp="1"/>
          </p:cNvSpPr>
          <p:nvPr>
            <p:ph type="body" sz="quarter" idx="14"/>
          </p:nvPr>
        </p:nvSpPr>
        <p:spPr>
          <a:xfrm>
            <a:off x="738400" y="1371339"/>
            <a:ext cx="7669960" cy="4531399"/>
          </a:xfrm>
        </p:spPr>
        <p:txBody>
          <a:bodyPr vert="horz" lIns="0" tIns="0" rIns="0" bIns="0" rtlCol="0" anchor="t">
            <a:normAutofit/>
          </a:bodyPr>
          <a:lstStyle/>
          <a:p>
            <a:r>
              <a:rPr lang="en-US" sz="1600" dirty="0">
                <a:latin typeface="Acumin Pro"/>
              </a:rPr>
              <a:t>Review every section of the forms before submitting to EOBOC. Once they send it back with errors to be fixed it delays the person being reimbursed. </a:t>
            </a:r>
          </a:p>
          <a:p>
            <a:endParaRPr lang="en-US" sz="1600" dirty="0">
              <a:latin typeface="Acumin Pro"/>
            </a:endParaRPr>
          </a:p>
          <a:p>
            <a:r>
              <a:rPr lang="en-US" sz="1600" dirty="0">
                <a:latin typeface="Acumin Pro"/>
              </a:rPr>
              <a:t>EOBOC would like the forms put together in this order, in PDF Format: Payee Cert, Sub W-9, Receipts, and E-mail (Glacier if needed). </a:t>
            </a:r>
            <a:endParaRPr lang="en-US" dirty="0"/>
          </a:p>
          <a:p>
            <a:endParaRPr lang="en-US" sz="1600" dirty="0">
              <a:latin typeface="Acumin Pro"/>
            </a:endParaRPr>
          </a:p>
          <a:p>
            <a:r>
              <a:rPr lang="en-US" sz="1600" dirty="0">
                <a:latin typeface="Acumin Pro"/>
              </a:rPr>
              <a:t>Use this format in subject line, and to label the PDF, when sending to EOBOC: Type of Reimbursement (Employee, Non-Employee, Candidate): Name (Last, First) - Amount - Date</a:t>
            </a:r>
            <a:r>
              <a:rPr lang="en-US" sz="2000" dirty="0">
                <a:latin typeface="Acumin Pro"/>
              </a:rPr>
              <a:t> </a:t>
            </a:r>
            <a:r>
              <a:rPr lang="en-US" sz="1400" b="1" dirty="0">
                <a:latin typeface="Acumin Pro"/>
              </a:rPr>
              <a:t>(example; Employee Reimbursement: Doe, Jane - $150.00 - 2-01-2023)</a:t>
            </a:r>
          </a:p>
          <a:p>
            <a:endParaRPr lang="en-US" sz="1600" dirty="0">
              <a:latin typeface="Acumin Pro"/>
            </a:endParaRPr>
          </a:p>
          <a:p>
            <a:r>
              <a:rPr lang="en-US" sz="1600" dirty="0">
                <a:latin typeface="Acumin Pro"/>
              </a:rPr>
              <a:t>When sending PDF through </a:t>
            </a:r>
            <a:r>
              <a:rPr lang="en-US" sz="1600" dirty="0" err="1">
                <a:latin typeface="Acumin Pro"/>
              </a:rPr>
              <a:t>Filelocker</a:t>
            </a:r>
            <a:r>
              <a:rPr lang="en-US" sz="1600" dirty="0">
                <a:latin typeface="Acumin Pro"/>
              </a:rPr>
              <a:t>, list the name of person being reimbursed and what items are in the PDF, in the comment box </a:t>
            </a:r>
            <a:r>
              <a:rPr lang="en-US" sz="1400" b="1" dirty="0">
                <a:latin typeface="Acumin Pro"/>
              </a:rPr>
              <a:t>(example; Jane Doe: Pay Cert, Sub W-9, Receipts, and Email) </a:t>
            </a:r>
            <a:endParaRPr lang="en-US" dirty="0"/>
          </a:p>
          <a:p>
            <a:endParaRPr lang="en-US" sz="1600" dirty="0">
              <a:latin typeface="Acumin Pro"/>
            </a:endParaRPr>
          </a:p>
          <a:p>
            <a:r>
              <a:rPr lang="en-US" sz="1600" dirty="0">
                <a:latin typeface="Acumin Pro"/>
              </a:rPr>
              <a:t>Recommend: Keep a log of reimbursements you submit with name, type, date, and amount of reimbursement, as well as the date submitted to EOBOC, date submitted through Filelocker, ticket/issue number, date completed, and document number </a:t>
            </a:r>
            <a:endParaRPr lang="en-US" sz="1600" dirty="0"/>
          </a:p>
        </p:txBody>
      </p:sp>
      <p:sp>
        <p:nvSpPr>
          <p:cNvPr id="5" name="Date Placeholder 4">
            <a:extLst>
              <a:ext uri="{FF2B5EF4-FFF2-40B4-BE49-F238E27FC236}">
                <a16:creationId xmlns:a16="http://schemas.microsoft.com/office/drawing/2014/main" id="{F304AD85-4944-4FB1-90D6-2AE635B2F18F}"/>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FCB97D36-C0BA-4840-94EE-8EB315C1DE64}"/>
              </a:ext>
            </a:extLst>
          </p:cNvPr>
          <p:cNvSpPr>
            <a:spLocks noGrp="1"/>
          </p:cNvSpPr>
          <p:nvPr>
            <p:ph type="sldNum" sz="quarter" idx="12"/>
          </p:nvPr>
        </p:nvSpPr>
        <p:spPr/>
        <p:txBody>
          <a:bodyPr/>
          <a:lstStyle/>
          <a:p>
            <a:fld id="{8A7A6979-0714-4377-B894-6BE4C2D6E202}" type="slidenum">
              <a:rPr lang="en-US" smtClean="0"/>
              <a:pPr/>
              <a:t>33</a:t>
            </a:fld>
            <a:endParaRPr lang="en-US" dirty="0"/>
          </a:p>
        </p:txBody>
      </p:sp>
    </p:spTree>
    <p:extLst>
      <p:ext uri="{BB962C8B-B14F-4D97-AF65-F5344CB8AC3E}">
        <p14:creationId xmlns:p14="http://schemas.microsoft.com/office/powerpoint/2010/main" val="1119452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04B46-4B5E-4511-9219-48A73D715E1D}"/>
              </a:ext>
            </a:extLst>
          </p:cNvPr>
          <p:cNvSpPr>
            <a:spLocks noGrp="1"/>
          </p:cNvSpPr>
          <p:nvPr>
            <p:ph type="ctrTitle"/>
          </p:nvPr>
        </p:nvSpPr>
        <p:spPr/>
        <p:txBody>
          <a:bodyPr/>
          <a:lstStyle/>
          <a:p>
            <a:pPr algn="ctr"/>
            <a:r>
              <a:rPr lang="en-US" dirty="0"/>
              <a:t>Contact Information</a:t>
            </a:r>
          </a:p>
        </p:txBody>
      </p:sp>
      <p:sp>
        <p:nvSpPr>
          <p:cNvPr id="4" name="Text Placeholder 3">
            <a:extLst>
              <a:ext uri="{FF2B5EF4-FFF2-40B4-BE49-F238E27FC236}">
                <a16:creationId xmlns:a16="http://schemas.microsoft.com/office/drawing/2014/main" id="{7F645488-ACF4-4C8E-9328-036A09DC931E}"/>
              </a:ext>
            </a:extLst>
          </p:cNvPr>
          <p:cNvSpPr>
            <a:spLocks noGrp="1"/>
          </p:cNvSpPr>
          <p:nvPr>
            <p:ph type="body" sz="quarter" idx="14"/>
          </p:nvPr>
        </p:nvSpPr>
        <p:spPr>
          <a:xfrm>
            <a:off x="1346200" y="1434788"/>
            <a:ext cx="3776133" cy="4288679"/>
          </a:xfrm>
        </p:spPr>
        <p:txBody>
          <a:bodyPr>
            <a:normAutofit lnSpcReduction="10000"/>
          </a:bodyPr>
          <a:lstStyle/>
          <a:p>
            <a:r>
              <a:rPr lang="en-US" dirty="0"/>
              <a:t>EOBOC Procurement:</a:t>
            </a:r>
          </a:p>
          <a:p>
            <a:pPr lvl="1"/>
            <a:r>
              <a:rPr lang="en-US" dirty="0">
                <a:hlinkClick r:id="rId2"/>
              </a:rPr>
              <a:t>procureeo@purdue.edu</a:t>
            </a:r>
            <a:r>
              <a:rPr lang="en-US" dirty="0"/>
              <a:t> </a:t>
            </a:r>
          </a:p>
          <a:p>
            <a:endParaRPr lang="en-US" dirty="0"/>
          </a:p>
          <a:p>
            <a:r>
              <a:rPr lang="en-US" dirty="0"/>
              <a:t>General Business Office:</a:t>
            </a:r>
          </a:p>
          <a:p>
            <a:pPr lvl="1"/>
            <a:r>
              <a:rPr lang="en-US" dirty="0">
                <a:hlinkClick r:id="rId3"/>
              </a:rPr>
              <a:t>busproc@purdue.edu</a:t>
            </a:r>
            <a:r>
              <a:rPr lang="en-US" dirty="0"/>
              <a:t> </a:t>
            </a:r>
          </a:p>
          <a:p>
            <a:pPr marL="228600" lvl="1" indent="0">
              <a:buNone/>
            </a:pPr>
            <a:endParaRPr lang="en-US" dirty="0"/>
          </a:p>
          <a:p>
            <a:r>
              <a:rPr lang="en-US" dirty="0"/>
              <a:t>Saundra (Sandy) Johnson</a:t>
            </a:r>
          </a:p>
          <a:p>
            <a:pPr lvl="1"/>
            <a:r>
              <a:rPr lang="en-US" dirty="0">
                <a:hlinkClick r:id="rId4"/>
              </a:rPr>
              <a:t>john1794@purdue.edu</a:t>
            </a:r>
            <a:r>
              <a:rPr lang="en-US" dirty="0"/>
              <a:t>	</a:t>
            </a:r>
          </a:p>
          <a:p>
            <a:endParaRPr lang="en-US" dirty="0"/>
          </a:p>
          <a:p>
            <a:r>
              <a:rPr lang="en-US" dirty="0"/>
              <a:t>Heather Underwood</a:t>
            </a:r>
          </a:p>
          <a:p>
            <a:pPr lvl="1"/>
            <a:r>
              <a:rPr lang="en-US" dirty="0">
                <a:hlinkClick r:id="rId5"/>
              </a:rPr>
              <a:t>hunderwo@purdue.edu</a:t>
            </a:r>
            <a:endParaRPr lang="en-US" dirty="0"/>
          </a:p>
          <a:p>
            <a:endParaRPr lang="en-US" dirty="0"/>
          </a:p>
          <a:p>
            <a:r>
              <a:rPr lang="en-US" dirty="0"/>
              <a:t>Michelle Gentry</a:t>
            </a:r>
          </a:p>
          <a:p>
            <a:pPr lvl="1"/>
            <a:r>
              <a:rPr lang="en-US" dirty="0">
                <a:hlinkClick r:id="rId6"/>
              </a:rPr>
              <a:t>mlgentry@purdue.edu</a:t>
            </a:r>
            <a:r>
              <a:rPr lang="en-US" dirty="0"/>
              <a:t> 	</a:t>
            </a:r>
          </a:p>
        </p:txBody>
      </p:sp>
      <p:sp>
        <p:nvSpPr>
          <p:cNvPr id="5" name="Date Placeholder 4">
            <a:extLst>
              <a:ext uri="{FF2B5EF4-FFF2-40B4-BE49-F238E27FC236}">
                <a16:creationId xmlns:a16="http://schemas.microsoft.com/office/drawing/2014/main" id="{C699A337-F674-4D8D-A152-D6FBAFF0FE25}"/>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28905C1F-8F80-4836-811F-37D54A4DFCEF}"/>
              </a:ext>
            </a:extLst>
          </p:cNvPr>
          <p:cNvSpPr>
            <a:spLocks noGrp="1"/>
          </p:cNvSpPr>
          <p:nvPr>
            <p:ph type="sldNum" sz="quarter" idx="12"/>
          </p:nvPr>
        </p:nvSpPr>
        <p:spPr/>
        <p:txBody>
          <a:bodyPr/>
          <a:lstStyle/>
          <a:p>
            <a:fld id="{8A7A6979-0714-4377-B894-6BE4C2D6E202}" type="slidenum">
              <a:rPr lang="en-US" smtClean="0"/>
              <a:pPr/>
              <a:t>34</a:t>
            </a:fld>
            <a:endParaRPr lang="en-US" dirty="0"/>
          </a:p>
        </p:txBody>
      </p:sp>
      <p:pic>
        <p:nvPicPr>
          <p:cNvPr id="13314" name="Picture 2" descr="Free Contact Cliparts, Download Free Contact Cliparts png images, Free  ClipArts on Clipart Library">
            <a:extLst>
              <a:ext uri="{FF2B5EF4-FFF2-40B4-BE49-F238E27FC236}">
                <a16:creationId xmlns:a16="http://schemas.microsoft.com/office/drawing/2014/main" id="{FD06540D-5884-4D27-A617-EA752D4CA9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5358" y="2051050"/>
            <a:ext cx="2352675"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043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354486-2A6A-DD4E-9A8D-861B2E201A1F}"/>
              </a:ext>
            </a:extLst>
          </p:cNvPr>
          <p:cNvSpPr>
            <a:spLocks noGrp="1"/>
          </p:cNvSpPr>
          <p:nvPr>
            <p:ph type="ctrTitle"/>
          </p:nvPr>
        </p:nvSpPr>
        <p:spPr>
          <a:xfrm>
            <a:off x="1415497" y="300885"/>
            <a:ext cx="5933959" cy="461115"/>
          </a:xfrm>
        </p:spPr>
        <p:txBody>
          <a:bodyPr/>
          <a:lstStyle/>
          <a:p>
            <a:pPr algn="ctr"/>
            <a:r>
              <a:rPr lang="en-US" sz="4400" dirty="0"/>
              <a:t>Business Office Contacts</a:t>
            </a:r>
            <a:br>
              <a:rPr lang="en-US" dirty="0"/>
            </a:br>
            <a:endParaRPr lang="en-US" sz="2800" dirty="0"/>
          </a:p>
        </p:txBody>
      </p:sp>
      <p:sp>
        <p:nvSpPr>
          <p:cNvPr id="3" name="Subtitle 2">
            <a:extLst>
              <a:ext uri="{FF2B5EF4-FFF2-40B4-BE49-F238E27FC236}">
                <a16:creationId xmlns:a16="http://schemas.microsoft.com/office/drawing/2014/main" id="{2797EB05-1FC4-4E2C-922A-C7EB8522CC94}"/>
              </a:ext>
            </a:extLst>
          </p:cNvPr>
          <p:cNvSpPr>
            <a:spLocks noGrp="1"/>
          </p:cNvSpPr>
          <p:nvPr>
            <p:ph type="subTitle" idx="1"/>
          </p:nvPr>
        </p:nvSpPr>
        <p:spPr>
          <a:xfrm>
            <a:off x="1910899" y="2940798"/>
            <a:ext cx="5322202" cy="2268752"/>
          </a:xfrm>
        </p:spPr>
        <p:txBody>
          <a:bodyPr/>
          <a:lstStyle/>
          <a:p>
            <a:pPr marL="342900" indent="-342900">
              <a:spcBef>
                <a:spcPts val="600"/>
              </a:spcBef>
              <a:buFont typeface="Arial" panose="020B0604020202020204" pitchFamily="34" charset="0"/>
              <a:buChar char="•"/>
            </a:pPr>
            <a:r>
              <a:rPr lang="en-US" sz="1800" dirty="0">
                <a:solidFill>
                  <a:schemeClr val="accent1">
                    <a:lumMod val="75000"/>
                  </a:schemeClr>
                </a:solidFill>
              </a:rPr>
              <a:t>Adam Wilson, DFA</a:t>
            </a:r>
          </a:p>
          <a:p>
            <a:pPr marL="342900" indent="-342900">
              <a:spcBef>
                <a:spcPts val="600"/>
              </a:spcBef>
              <a:buFont typeface="Arial" panose="020B0604020202020204" pitchFamily="34" charset="0"/>
              <a:buChar char="•"/>
            </a:pPr>
            <a:r>
              <a:rPr lang="en-US" sz="1800" dirty="0">
                <a:solidFill>
                  <a:schemeClr val="accent1">
                    <a:lumMod val="75000"/>
                  </a:schemeClr>
                </a:solidFill>
              </a:rPr>
              <a:t>Reece Dewell, Business Manager</a:t>
            </a:r>
          </a:p>
          <a:p>
            <a:pPr marL="342900" indent="-342900">
              <a:spcBef>
                <a:spcPts val="600"/>
              </a:spcBef>
              <a:buFont typeface="Arial" panose="020B0604020202020204" pitchFamily="34" charset="0"/>
              <a:buChar char="•"/>
            </a:pPr>
            <a:r>
              <a:rPr lang="en-US" sz="1800" dirty="0">
                <a:solidFill>
                  <a:schemeClr val="accent1">
                    <a:lumMod val="75000"/>
                  </a:schemeClr>
                </a:solidFill>
              </a:rPr>
              <a:t>Heather Underwood, Business Manager</a:t>
            </a:r>
          </a:p>
          <a:p>
            <a:pPr marL="342900" indent="-342900">
              <a:spcBef>
                <a:spcPts val="600"/>
              </a:spcBef>
              <a:buFont typeface="Arial" panose="020B0604020202020204" pitchFamily="34" charset="0"/>
              <a:buChar char="•"/>
            </a:pPr>
            <a:r>
              <a:rPr lang="en-US" sz="1800" dirty="0">
                <a:solidFill>
                  <a:schemeClr val="accent1">
                    <a:lumMod val="75000"/>
                  </a:schemeClr>
                </a:solidFill>
              </a:rPr>
              <a:t>Michelle Gentry, Lead Business Asst.</a:t>
            </a:r>
          </a:p>
          <a:p>
            <a:pPr marL="342900" indent="-342900">
              <a:spcBef>
                <a:spcPts val="600"/>
              </a:spcBef>
              <a:buFont typeface="Arial" panose="020B0604020202020204" pitchFamily="34" charset="0"/>
              <a:buChar char="•"/>
            </a:pPr>
            <a:r>
              <a:rPr lang="en-US" sz="1800" dirty="0">
                <a:solidFill>
                  <a:schemeClr val="accent1">
                    <a:lumMod val="75000"/>
                  </a:schemeClr>
                </a:solidFill>
              </a:rPr>
              <a:t>Sandy Johnson, Business Asst.</a:t>
            </a:r>
            <a:endParaRPr lang="en-US" sz="1800" b="0" dirty="0">
              <a:solidFill>
                <a:schemeClr val="accent1">
                  <a:lumMod val="75000"/>
                </a:schemeClr>
              </a:solidFill>
              <a:latin typeface="+mn-lt"/>
            </a:endParaRPr>
          </a:p>
          <a:p>
            <a:pPr marL="342900" indent="-342900">
              <a:spcBef>
                <a:spcPts val="600"/>
              </a:spcBef>
              <a:buFont typeface="Arial" panose="020B0604020202020204" pitchFamily="34" charset="0"/>
              <a:buChar char="•"/>
            </a:pPr>
            <a:r>
              <a:rPr lang="en-US" sz="1800" dirty="0">
                <a:solidFill>
                  <a:schemeClr val="accent1">
                    <a:lumMod val="75000"/>
                  </a:schemeClr>
                </a:solidFill>
              </a:rPr>
              <a:t>Patty Whaley, Financial Analyst</a:t>
            </a:r>
          </a:p>
          <a:p>
            <a:r>
              <a:rPr lang="en-US" sz="1600" dirty="0">
                <a:solidFill>
                  <a:schemeClr val="accent1">
                    <a:lumMod val="75000"/>
                  </a:schemeClr>
                </a:solidFill>
              </a:rPr>
              <a:t>              </a:t>
            </a:r>
            <a:endParaRPr lang="en-US" sz="1600" i="1" dirty="0">
              <a:solidFill>
                <a:schemeClr val="accent1">
                  <a:lumMod val="75000"/>
                </a:schemeClr>
              </a:solidFill>
            </a:endParaRPr>
          </a:p>
        </p:txBody>
      </p:sp>
      <p:sp>
        <p:nvSpPr>
          <p:cNvPr id="4" name="Date">
            <a:extLst>
              <a:ext uri="{FF2B5EF4-FFF2-40B4-BE49-F238E27FC236}">
                <a16:creationId xmlns:a16="http://schemas.microsoft.com/office/drawing/2014/main" id="{0B04DDC6-A6C5-6D40-8160-BEDB0CF8C6DD}"/>
              </a:ext>
            </a:extLst>
          </p:cNvPr>
          <p:cNvSpPr>
            <a:spLocks noGrp="1"/>
          </p:cNvSpPr>
          <p:nvPr>
            <p:ph type="dt" sz="half" idx="10"/>
          </p:nvPr>
        </p:nvSpPr>
        <p:spPr/>
        <p:txBody>
          <a:bodyPr/>
          <a:lstStyle/>
          <a:p>
            <a:fld id="{049DC8E1-D369-0F48-9062-BB068AFD07CE}" type="datetime1">
              <a:rPr lang="en-US" smtClean="0"/>
              <a:pPr/>
              <a:t>10/25/2023</a:t>
            </a:fld>
            <a:endParaRPr lang="en-US" dirty="0"/>
          </a:p>
        </p:txBody>
      </p:sp>
      <p:sp>
        <p:nvSpPr>
          <p:cNvPr id="5" name="Slide Number">
            <a:extLst>
              <a:ext uri="{FF2B5EF4-FFF2-40B4-BE49-F238E27FC236}">
                <a16:creationId xmlns:a16="http://schemas.microsoft.com/office/drawing/2014/main" id="{B05C2BE5-BF22-EF46-A621-4EB44D385B5E}"/>
              </a:ext>
            </a:extLst>
          </p:cNvPr>
          <p:cNvSpPr>
            <a:spLocks noGrp="1"/>
          </p:cNvSpPr>
          <p:nvPr>
            <p:ph type="sldNum" sz="quarter" idx="12"/>
          </p:nvPr>
        </p:nvSpPr>
        <p:spPr/>
        <p:txBody>
          <a:bodyPr/>
          <a:lstStyle/>
          <a:p>
            <a:fld id="{8A7A6979-0714-4377-B894-6BE4C2D6E202}" type="slidenum">
              <a:rPr lang="en-US" smtClean="0"/>
              <a:pPr/>
              <a:t>35</a:t>
            </a:fld>
            <a:endParaRPr lang="en-US" dirty="0"/>
          </a:p>
        </p:txBody>
      </p:sp>
      <p:pic>
        <p:nvPicPr>
          <p:cNvPr id="13314" name="Picture 2" descr="Clipart Teamwork Makes The Dream Work">
            <a:extLst>
              <a:ext uri="{FF2B5EF4-FFF2-40B4-BE49-F238E27FC236}">
                <a16:creationId xmlns:a16="http://schemas.microsoft.com/office/drawing/2014/main" id="{18323915-E260-47CF-A29C-D0CB8B589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3055" y="1068623"/>
            <a:ext cx="1600812" cy="156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798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p:txBody>
          <a:bodyPr/>
          <a:lstStyle/>
          <a:p>
            <a:pPr algn="ctr"/>
            <a:r>
              <a:rPr lang="en-US" dirty="0"/>
              <a:t>Business Office</a:t>
            </a:r>
          </a:p>
        </p:txBody>
      </p:sp>
      <p:sp>
        <p:nvSpPr>
          <p:cNvPr id="5" name="Date">
            <a:extLst>
              <a:ext uri="{FF2B5EF4-FFF2-40B4-BE49-F238E27FC236}">
                <a16:creationId xmlns:a16="http://schemas.microsoft.com/office/drawing/2014/main" id="{FB00B505-51CF-DF41-A6F5-045261D896B1}"/>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36</a:t>
            </a:fld>
            <a:endParaRPr lang="en-US" dirty="0"/>
          </a:p>
        </p:txBody>
      </p:sp>
      <p:pic>
        <p:nvPicPr>
          <p:cNvPr id="14338" name="Picture 2" descr="Any Questions Transparent &amp; Png Clipart Free Download, Png Download ,  Transparent Png Image - PNGitem">
            <a:extLst>
              <a:ext uri="{FF2B5EF4-FFF2-40B4-BE49-F238E27FC236}">
                <a16:creationId xmlns:a16="http://schemas.microsoft.com/office/drawing/2014/main" id="{24B8C446-D734-4EE7-95A3-CA725738D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383" y="1848380"/>
            <a:ext cx="3311266" cy="253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230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p:txBody>
          <a:bodyPr/>
          <a:lstStyle/>
          <a:p>
            <a:pPr algn="ctr"/>
            <a:r>
              <a:rPr lang="en-US" dirty="0"/>
              <a:t>Business Office</a:t>
            </a:r>
          </a:p>
        </p:txBody>
      </p:sp>
      <p:sp>
        <p:nvSpPr>
          <p:cNvPr id="5" name="Date">
            <a:extLst>
              <a:ext uri="{FF2B5EF4-FFF2-40B4-BE49-F238E27FC236}">
                <a16:creationId xmlns:a16="http://schemas.microsoft.com/office/drawing/2014/main" id="{FB00B505-51CF-DF41-A6F5-045261D896B1}"/>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dirty="0" smtClean="0"/>
              <a:pPr/>
              <a:t>37</a:t>
            </a:fld>
            <a:endParaRPr lang="en-US" dirty="0"/>
          </a:p>
        </p:txBody>
      </p:sp>
      <p:pic>
        <p:nvPicPr>
          <p:cNvPr id="15362" name="Picture 2" descr="thank you danke merci - Clip Art Library">
            <a:extLst>
              <a:ext uri="{FF2B5EF4-FFF2-40B4-BE49-F238E27FC236}">
                <a16:creationId xmlns:a16="http://schemas.microsoft.com/office/drawing/2014/main" id="{7C7F177D-7B46-469A-A352-7C482D526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200" y="1831185"/>
            <a:ext cx="3699933" cy="2290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336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61B5B-0C2C-7C66-FB85-510C7FE8C908}"/>
              </a:ext>
            </a:extLst>
          </p:cNvPr>
          <p:cNvSpPr>
            <a:spLocks noGrp="1"/>
          </p:cNvSpPr>
          <p:nvPr>
            <p:ph type="ctrTitle"/>
          </p:nvPr>
        </p:nvSpPr>
        <p:spPr/>
        <p:txBody>
          <a:bodyPr/>
          <a:lstStyle/>
          <a:p>
            <a:pPr algn="ctr"/>
            <a:r>
              <a:rPr lang="en-US" dirty="0">
                <a:latin typeface="Acumin Pro ExtraCondensed"/>
              </a:rPr>
              <a:t>Business Office</a:t>
            </a:r>
            <a:endParaRPr lang="en-US" dirty="0"/>
          </a:p>
        </p:txBody>
      </p:sp>
      <p:sp>
        <p:nvSpPr>
          <p:cNvPr id="3" name="Subtitle 2">
            <a:extLst>
              <a:ext uri="{FF2B5EF4-FFF2-40B4-BE49-F238E27FC236}">
                <a16:creationId xmlns:a16="http://schemas.microsoft.com/office/drawing/2014/main" id="{8B2A5F73-93CE-E558-38A9-53320FE4A5A1}"/>
              </a:ext>
            </a:extLst>
          </p:cNvPr>
          <p:cNvSpPr>
            <a:spLocks noGrp="1"/>
          </p:cNvSpPr>
          <p:nvPr>
            <p:ph type="subTitle" idx="1"/>
          </p:nvPr>
        </p:nvSpPr>
        <p:spPr>
          <a:xfrm>
            <a:off x="1165521" y="891668"/>
            <a:ext cx="6925731" cy="341599"/>
          </a:xfrm>
        </p:spPr>
        <p:txBody>
          <a:bodyPr/>
          <a:lstStyle/>
          <a:p>
            <a:pPr algn="ctr"/>
            <a:r>
              <a:rPr lang="en-US" dirty="0">
                <a:latin typeface="Acumin Pro SemiCondensed"/>
              </a:rPr>
              <a:t>Non-Employee Decision Chart</a:t>
            </a:r>
            <a:endParaRPr lang="en-US" dirty="0"/>
          </a:p>
        </p:txBody>
      </p:sp>
      <p:sp>
        <p:nvSpPr>
          <p:cNvPr id="5" name="Date Placeholder 4">
            <a:extLst>
              <a:ext uri="{FF2B5EF4-FFF2-40B4-BE49-F238E27FC236}">
                <a16:creationId xmlns:a16="http://schemas.microsoft.com/office/drawing/2014/main" id="{07E90C01-2947-F447-7DE6-3A93B541060F}"/>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85F857F5-C706-BA14-ACDC-A582F7209FEA}"/>
              </a:ext>
            </a:extLst>
          </p:cNvPr>
          <p:cNvSpPr>
            <a:spLocks noGrp="1"/>
          </p:cNvSpPr>
          <p:nvPr>
            <p:ph type="sldNum" sz="quarter" idx="12"/>
          </p:nvPr>
        </p:nvSpPr>
        <p:spPr/>
        <p:txBody>
          <a:bodyPr/>
          <a:lstStyle/>
          <a:p>
            <a:fld id="{8A7A6979-0714-4377-B894-6BE4C2D6E202}" type="slidenum">
              <a:rPr lang="en-US" smtClean="0"/>
              <a:pPr/>
              <a:t>4</a:t>
            </a:fld>
            <a:endParaRPr lang="en-US" dirty="0"/>
          </a:p>
        </p:txBody>
      </p:sp>
      <p:pic>
        <p:nvPicPr>
          <p:cNvPr id="7" name="Picture 7" descr="Diagram&#10;&#10;Description automatically generated">
            <a:extLst>
              <a:ext uri="{FF2B5EF4-FFF2-40B4-BE49-F238E27FC236}">
                <a16:creationId xmlns:a16="http://schemas.microsoft.com/office/drawing/2014/main" id="{080D3137-CC5A-E6F7-C2B3-1C3A8281DA7C}"/>
              </a:ext>
            </a:extLst>
          </p:cNvPr>
          <p:cNvPicPr>
            <a:picLocks noChangeAspect="1"/>
          </p:cNvPicPr>
          <p:nvPr/>
        </p:nvPicPr>
        <p:blipFill>
          <a:blip r:embed="rId2"/>
          <a:stretch>
            <a:fillRect/>
          </a:stretch>
        </p:blipFill>
        <p:spPr>
          <a:xfrm>
            <a:off x="1340133" y="1326458"/>
            <a:ext cx="6584050" cy="4723366"/>
          </a:xfrm>
          <a:prstGeom prst="rect">
            <a:avLst/>
          </a:prstGeom>
        </p:spPr>
      </p:pic>
    </p:spTree>
    <p:extLst>
      <p:ext uri="{BB962C8B-B14F-4D97-AF65-F5344CB8AC3E}">
        <p14:creationId xmlns:p14="http://schemas.microsoft.com/office/powerpoint/2010/main" val="274874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449C6-3A07-F804-4108-9FF7E72FFBE0}"/>
              </a:ext>
            </a:extLst>
          </p:cNvPr>
          <p:cNvSpPr>
            <a:spLocks noGrp="1"/>
          </p:cNvSpPr>
          <p:nvPr>
            <p:ph type="ctrTitle"/>
          </p:nvPr>
        </p:nvSpPr>
        <p:spPr/>
        <p:txBody>
          <a:bodyPr/>
          <a:lstStyle/>
          <a:p>
            <a:pPr algn="ctr"/>
            <a:r>
              <a:rPr lang="en-US" dirty="0">
                <a:latin typeface="Acumin Pro ExtraCondensed"/>
              </a:rPr>
              <a:t>Business Office</a:t>
            </a:r>
            <a:endParaRPr lang="en-US" dirty="0"/>
          </a:p>
        </p:txBody>
      </p:sp>
      <p:sp>
        <p:nvSpPr>
          <p:cNvPr id="3" name="Subtitle 2">
            <a:extLst>
              <a:ext uri="{FF2B5EF4-FFF2-40B4-BE49-F238E27FC236}">
                <a16:creationId xmlns:a16="http://schemas.microsoft.com/office/drawing/2014/main" id="{DB96194C-A161-FDA8-82D9-69C6A25935C3}"/>
              </a:ext>
            </a:extLst>
          </p:cNvPr>
          <p:cNvSpPr>
            <a:spLocks noGrp="1"/>
          </p:cNvSpPr>
          <p:nvPr>
            <p:ph type="subTitle" idx="1"/>
          </p:nvPr>
        </p:nvSpPr>
        <p:spPr>
          <a:xfrm>
            <a:off x="1128501" y="882413"/>
            <a:ext cx="6925731" cy="341599"/>
          </a:xfrm>
        </p:spPr>
        <p:txBody>
          <a:bodyPr/>
          <a:lstStyle/>
          <a:p>
            <a:pPr algn="ctr"/>
            <a:r>
              <a:rPr lang="en-US" dirty="0">
                <a:latin typeface="Acumin Pro SemiCondensed"/>
              </a:rPr>
              <a:t>Non-Employee Decision Chart</a:t>
            </a:r>
          </a:p>
        </p:txBody>
      </p:sp>
      <p:sp>
        <p:nvSpPr>
          <p:cNvPr id="5" name="Date Placeholder 4">
            <a:extLst>
              <a:ext uri="{FF2B5EF4-FFF2-40B4-BE49-F238E27FC236}">
                <a16:creationId xmlns:a16="http://schemas.microsoft.com/office/drawing/2014/main" id="{A79C6B5D-F4F6-A3E0-62E4-D86388F44E5C}"/>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E0C45569-A419-A430-AC0C-AF9545682BCC}"/>
              </a:ext>
            </a:extLst>
          </p:cNvPr>
          <p:cNvSpPr>
            <a:spLocks noGrp="1"/>
          </p:cNvSpPr>
          <p:nvPr>
            <p:ph type="sldNum" sz="quarter" idx="12"/>
          </p:nvPr>
        </p:nvSpPr>
        <p:spPr/>
        <p:txBody>
          <a:bodyPr/>
          <a:lstStyle/>
          <a:p>
            <a:fld id="{8A7A6979-0714-4377-B894-6BE4C2D6E202}" type="slidenum">
              <a:rPr lang="en-US" smtClean="0"/>
              <a:pPr/>
              <a:t>5</a:t>
            </a:fld>
            <a:endParaRPr lang="en-US" dirty="0"/>
          </a:p>
        </p:txBody>
      </p:sp>
      <p:pic>
        <p:nvPicPr>
          <p:cNvPr id="7" name="Picture 7" descr="Diagram&#10;&#10;Description automatically generated">
            <a:extLst>
              <a:ext uri="{FF2B5EF4-FFF2-40B4-BE49-F238E27FC236}">
                <a16:creationId xmlns:a16="http://schemas.microsoft.com/office/drawing/2014/main" id="{CDCE1ABB-EE4E-D5F8-D448-3E23B2BC9C99}"/>
              </a:ext>
            </a:extLst>
          </p:cNvPr>
          <p:cNvPicPr>
            <a:picLocks noChangeAspect="1"/>
          </p:cNvPicPr>
          <p:nvPr/>
        </p:nvPicPr>
        <p:blipFill>
          <a:blip r:embed="rId2"/>
          <a:stretch>
            <a:fillRect/>
          </a:stretch>
        </p:blipFill>
        <p:spPr>
          <a:xfrm>
            <a:off x="1127269" y="1224234"/>
            <a:ext cx="6926482" cy="4798246"/>
          </a:xfrm>
          <a:prstGeom prst="rect">
            <a:avLst/>
          </a:prstGeom>
        </p:spPr>
      </p:pic>
    </p:spTree>
    <p:extLst>
      <p:ext uri="{BB962C8B-B14F-4D97-AF65-F5344CB8AC3E}">
        <p14:creationId xmlns:p14="http://schemas.microsoft.com/office/powerpoint/2010/main" val="1163688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BBA7-82C8-550A-9DE0-8D43F95F2A96}"/>
              </a:ext>
            </a:extLst>
          </p:cNvPr>
          <p:cNvSpPr>
            <a:spLocks noGrp="1"/>
          </p:cNvSpPr>
          <p:nvPr>
            <p:ph type="ctrTitle"/>
          </p:nvPr>
        </p:nvSpPr>
        <p:spPr/>
        <p:txBody>
          <a:bodyPr/>
          <a:lstStyle/>
          <a:p>
            <a:pPr algn="ctr"/>
            <a:r>
              <a:rPr lang="en-US" dirty="0">
                <a:latin typeface="Acumin Pro ExtraCondensed"/>
              </a:rPr>
              <a:t>Business Office</a:t>
            </a:r>
            <a:endParaRPr lang="en-US" dirty="0"/>
          </a:p>
        </p:txBody>
      </p:sp>
      <p:sp>
        <p:nvSpPr>
          <p:cNvPr id="3" name="Subtitle 2">
            <a:extLst>
              <a:ext uri="{FF2B5EF4-FFF2-40B4-BE49-F238E27FC236}">
                <a16:creationId xmlns:a16="http://schemas.microsoft.com/office/drawing/2014/main" id="{73C7299A-3D46-1B27-2A5F-A696CFE83416}"/>
              </a:ext>
            </a:extLst>
          </p:cNvPr>
          <p:cNvSpPr>
            <a:spLocks noGrp="1"/>
          </p:cNvSpPr>
          <p:nvPr>
            <p:ph type="subTitle" idx="1"/>
          </p:nvPr>
        </p:nvSpPr>
        <p:spPr>
          <a:xfrm>
            <a:off x="1156266" y="919433"/>
            <a:ext cx="6925731" cy="341599"/>
          </a:xfrm>
        </p:spPr>
        <p:txBody>
          <a:bodyPr/>
          <a:lstStyle/>
          <a:p>
            <a:pPr algn="ctr"/>
            <a:r>
              <a:rPr lang="en-US" dirty="0">
                <a:latin typeface="Acumin Pro SemiCondensed"/>
              </a:rPr>
              <a:t>Non-Employee Decision Chart</a:t>
            </a:r>
            <a:endParaRPr lang="en-US" dirty="0"/>
          </a:p>
        </p:txBody>
      </p:sp>
      <p:sp>
        <p:nvSpPr>
          <p:cNvPr id="5" name="Date Placeholder 4">
            <a:extLst>
              <a:ext uri="{FF2B5EF4-FFF2-40B4-BE49-F238E27FC236}">
                <a16:creationId xmlns:a16="http://schemas.microsoft.com/office/drawing/2014/main" id="{9CC40DDA-6739-B66E-6211-0EC4C83F3779}"/>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31E08B18-BAB7-1C7B-5396-40758609426F}"/>
              </a:ext>
            </a:extLst>
          </p:cNvPr>
          <p:cNvSpPr>
            <a:spLocks noGrp="1"/>
          </p:cNvSpPr>
          <p:nvPr>
            <p:ph type="sldNum" sz="quarter" idx="12"/>
          </p:nvPr>
        </p:nvSpPr>
        <p:spPr/>
        <p:txBody>
          <a:bodyPr/>
          <a:lstStyle/>
          <a:p>
            <a:fld id="{8A7A6979-0714-4377-B894-6BE4C2D6E202}" type="slidenum">
              <a:rPr lang="en-US" smtClean="0"/>
              <a:pPr/>
              <a:t>6</a:t>
            </a:fld>
            <a:endParaRPr lang="en-US" dirty="0"/>
          </a:p>
        </p:txBody>
      </p:sp>
      <p:pic>
        <p:nvPicPr>
          <p:cNvPr id="7" name="Picture 7" descr="Diagram&#10;&#10;Description automatically generated">
            <a:extLst>
              <a:ext uri="{FF2B5EF4-FFF2-40B4-BE49-F238E27FC236}">
                <a16:creationId xmlns:a16="http://schemas.microsoft.com/office/drawing/2014/main" id="{30EA32B8-0A91-BA94-7CB4-ECF6793B86E9}"/>
              </a:ext>
            </a:extLst>
          </p:cNvPr>
          <p:cNvPicPr>
            <a:picLocks noChangeAspect="1"/>
          </p:cNvPicPr>
          <p:nvPr/>
        </p:nvPicPr>
        <p:blipFill>
          <a:blip r:embed="rId2"/>
          <a:stretch>
            <a:fillRect/>
          </a:stretch>
        </p:blipFill>
        <p:spPr>
          <a:xfrm>
            <a:off x="1765867" y="1262127"/>
            <a:ext cx="5843643" cy="4731714"/>
          </a:xfrm>
          <a:prstGeom prst="rect">
            <a:avLst/>
          </a:prstGeom>
        </p:spPr>
      </p:pic>
    </p:spTree>
    <p:extLst>
      <p:ext uri="{BB962C8B-B14F-4D97-AF65-F5344CB8AC3E}">
        <p14:creationId xmlns:p14="http://schemas.microsoft.com/office/powerpoint/2010/main" val="2148150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FB62E-09E7-43E4-BF72-7AF6F2372704}"/>
              </a:ext>
            </a:extLst>
          </p:cNvPr>
          <p:cNvSpPr>
            <a:spLocks noGrp="1"/>
          </p:cNvSpPr>
          <p:nvPr>
            <p:ph type="ctrTitle"/>
          </p:nvPr>
        </p:nvSpPr>
        <p:spPr/>
        <p:txBody>
          <a:bodyPr/>
          <a:lstStyle/>
          <a:p>
            <a:pPr algn="ctr"/>
            <a:r>
              <a:rPr lang="en-US" dirty="0"/>
              <a:t>Business Office</a:t>
            </a:r>
          </a:p>
        </p:txBody>
      </p:sp>
      <p:sp>
        <p:nvSpPr>
          <p:cNvPr id="3" name="Subtitle 2">
            <a:extLst>
              <a:ext uri="{FF2B5EF4-FFF2-40B4-BE49-F238E27FC236}">
                <a16:creationId xmlns:a16="http://schemas.microsoft.com/office/drawing/2014/main" id="{B4DD917B-1147-4B31-B81B-51D6C4E48F84}"/>
              </a:ext>
            </a:extLst>
          </p:cNvPr>
          <p:cNvSpPr>
            <a:spLocks noGrp="1"/>
          </p:cNvSpPr>
          <p:nvPr>
            <p:ph type="subTitle" idx="1"/>
          </p:nvPr>
        </p:nvSpPr>
        <p:spPr>
          <a:xfrm>
            <a:off x="1280815" y="936933"/>
            <a:ext cx="6925731" cy="341599"/>
          </a:xfrm>
        </p:spPr>
        <p:txBody>
          <a:bodyPr/>
          <a:lstStyle/>
          <a:p>
            <a:pPr algn="ctr"/>
            <a:r>
              <a:rPr lang="en-US" dirty="0"/>
              <a:t>Prospective Employee Decision Chart</a:t>
            </a:r>
          </a:p>
        </p:txBody>
      </p:sp>
      <p:sp>
        <p:nvSpPr>
          <p:cNvPr id="5" name="Date Placeholder 4">
            <a:extLst>
              <a:ext uri="{FF2B5EF4-FFF2-40B4-BE49-F238E27FC236}">
                <a16:creationId xmlns:a16="http://schemas.microsoft.com/office/drawing/2014/main" id="{EC20891E-0103-4B5D-BDC9-5DA1230EFCBD}"/>
              </a:ext>
            </a:extLst>
          </p:cNvPr>
          <p:cNvSpPr>
            <a:spLocks noGrp="1"/>
          </p:cNvSpPr>
          <p:nvPr>
            <p:ph type="dt" sz="half" idx="10"/>
          </p:nvPr>
        </p:nvSpPr>
        <p:spPr/>
        <p:txBody>
          <a:bodyPr/>
          <a:lstStyle/>
          <a:p>
            <a:fld id="{93C70D44-4D52-E745-B943-20C0DA58653C}" type="datetime1">
              <a:rPr lang="en-US" smtClean="0"/>
              <a:pPr/>
              <a:t>10/25/2023</a:t>
            </a:fld>
            <a:endParaRPr lang="en-US" dirty="0"/>
          </a:p>
        </p:txBody>
      </p:sp>
      <p:sp>
        <p:nvSpPr>
          <p:cNvPr id="6" name="Slide Number Placeholder 5">
            <a:extLst>
              <a:ext uri="{FF2B5EF4-FFF2-40B4-BE49-F238E27FC236}">
                <a16:creationId xmlns:a16="http://schemas.microsoft.com/office/drawing/2014/main" id="{88C91AA1-DEC5-491E-8B88-3E0D4E8D7C4D}"/>
              </a:ext>
            </a:extLst>
          </p:cNvPr>
          <p:cNvSpPr>
            <a:spLocks noGrp="1"/>
          </p:cNvSpPr>
          <p:nvPr>
            <p:ph type="sldNum" sz="quarter" idx="12"/>
          </p:nvPr>
        </p:nvSpPr>
        <p:spPr/>
        <p:txBody>
          <a:bodyPr/>
          <a:lstStyle/>
          <a:p>
            <a:fld id="{8A7A6979-0714-4377-B894-6BE4C2D6E202}" type="slidenum">
              <a:rPr lang="en-US" smtClean="0"/>
              <a:pPr/>
              <a:t>7</a:t>
            </a:fld>
            <a:endParaRPr lang="en-US" dirty="0"/>
          </a:p>
        </p:txBody>
      </p:sp>
      <p:pic>
        <p:nvPicPr>
          <p:cNvPr id="8" name="Picture 7">
            <a:extLst>
              <a:ext uri="{FF2B5EF4-FFF2-40B4-BE49-F238E27FC236}">
                <a16:creationId xmlns:a16="http://schemas.microsoft.com/office/drawing/2014/main" id="{6E3A0EA5-A162-4D35-AEE7-3819DB39DC40}"/>
              </a:ext>
            </a:extLst>
          </p:cNvPr>
          <p:cNvPicPr>
            <a:picLocks noChangeAspect="1"/>
          </p:cNvPicPr>
          <p:nvPr/>
        </p:nvPicPr>
        <p:blipFill>
          <a:blip r:embed="rId2"/>
          <a:stretch>
            <a:fillRect/>
          </a:stretch>
        </p:blipFill>
        <p:spPr>
          <a:xfrm>
            <a:off x="1604772" y="1411806"/>
            <a:ext cx="5934456" cy="4034388"/>
          </a:xfrm>
          <a:prstGeom prst="rect">
            <a:avLst/>
          </a:prstGeom>
        </p:spPr>
      </p:pic>
    </p:spTree>
    <p:extLst>
      <p:ext uri="{BB962C8B-B14F-4D97-AF65-F5344CB8AC3E}">
        <p14:creationId xmlns:p14="http://schemas.microsoft.com/office/powerpoint/2010/main" val="3820960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pPr algn="ctr"/>
            <a:r>
              <a:rPr lang="en-US" dirty="0"/>
              <a:t>Business Office</a:t>
            </a:r>
          </a:p>
        </p:txBody>
      </p:sp>
      <p:sp>
        <p:nvSpPr>
          <p:cNvPr id="3" name="Subhead">
            <a:extLst>
              <a:ext uri="{FF2B5EF4-FFF2-40B4-BE49-F238E27FC236}">
                <a16:creationId xmlns:a16="http://schemas.microsoft.com/office/drawing/2014/main" id="{9A551606-6DE1-BD45-B8A4-1DCA2AC5D6EC}"/>
              </a:ext>
            </a:extLst>
          </p:cNvPr>
          <p:cNvSpPr>
            <a:spLocks noGrp="1"/>
          </p:cNvSpPr>
          <p:nvPr>
            <p:ph type="subTitle" idx="1"/>
          </p:nvPr>
        </p:nvSpPr>
        <p:spPr>
          <a:xfrm>
            <a:off x="1959294" y="1090918"/>
            <a:ext cx="5491495" cy="338554"/>
          </a:xfrm>
        </p:spPr>
        <p:txBody>
          <a:bodyPr/>
          <a:lstStyle/>
          <a:p>
            <a:pPr algn="ctr"/>
            <a:r>
              <a:rPr lang="en-US" dirty="0"/>
              <a:t>Reimbursements</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1128502" y="2512653"/>
            <a:ext cx="3827496" cy="3081867"/>
          </a:xfrm>
        </p:spPr>
        <p:txBody>
          <a:bodyPr>
            <a:normAutofit/>
          </a:bodyPr>
          <a:lstStyle/>
          <a:p>
            <a:pPr lvl="0"/>
            <a:r>
              <a:rPr lang="en-US" sz="1600" dirty="0"/>
              <a:t>Complete </a:t>
            </a:r>
            <a:r>
              <a:rPr lang="en-US" sz="1600" b="1" dirty="0"/>
              <a:t>Employee Reimbursement Form</a:t>
            </a:r>
          </a:p>
          <a:p>
            <a:pPr lvl="1"/>
            <a:r>
              <a:rPr lang="en-US" sz="1400" dirty="0"/>
              <a:t>Employee requesting the reimbursement should complete</a:t>
            </a:r>
          </a:p>
          <a:p>
            <a:pPr lvl="1"/>
            <a:r>
              <a:rPr lang="en-US" sz="1400" dirty="0"/>
              <a:t>Account number and signature required by the person approving the reimbursement</a:t>
            </a:r>
          </a:p>
          <a:p>
            <a:pPr lvl="1"/>
            <a:r>
              <a:rPr lang="en-US" sz="1400" dirty="0"/>
              <a:t>Requesting area will complete the form’s bottom portion</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a:xfrm>
            <a:off x="7602587" y="6202177"/>
            <a:ext cx="778320" cy="323968"/>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bg1">
                    <a:alpha val="70000"/>
                  </a:schemeClr>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C8DACD-4E35-4E4C-AC75-C3DE50F04E7E}" type="datetime1">
              <a:rPr lang="en-US" smtClean="0"/>
              <a:pPr/>
              <a:t>10/25/2023</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defPPr>
              <a:defRPr lang="en-US"/>
            </a:defPPr>
            <a:lvl1pPr marL="0" algn="ctr" defTabSz="457200" rtl="0" eaLnBrk="1" latinLnBrk="0" hangingPunct="1">
              <a:defRPr sz="1000" b="1" i="0" kern="1200" spc="0" baseline="0">
                <a:solidFill>
                  <a:schemeClr val="bg1"/>
                </a:solidFill>
                <a:latin typeface="Acumin Pro Semibold"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A6979-0714-4377-B894-6BE4C2D6E202}" type="slidenum">
              <a:rPr lang="en-US" smtClean="0"/>
              <a:pPr/>
              <a:t>8</a:t>
            </a:fld>
            <a:endParaRPr lang="en-US" dirty="0"/>
          </a:p>
        </p:txBody>
      </p:sp>
      <p:graphicFrame>
        <p:nvGraphicFramePr>
          <p:cNvPr id="7" name="Object 6">
            <a:extLst>
              <a:ext uri="{FF2B5EF4-FFF2-40B4-BE49-F238E27FC236}">
                <a16:creationId xmlns:a16="http://schemas.microsoft.com/office/drawing/2014/main" id="{B64D5C5F-CFCB-40BC-8E54-1EA8CC046058}"/>
              </a:ext>
            </a:extLst>
          </p:cNvPr>
          <p:cNvGraphicFramePr>
            <a:graphicFrameLocks noChangeAspect="1"/>
          </p:cNvGraphicFramePr>
          <p:nvPr>
            <p:extLst>
              <p:ext uri="{D42A27DB-BD31-4B8C-83A1-F6EECF244321}">
                <p14:modId xmlns:p14="http://schemas.microsoft.com/office/powerpoint/2010/main" val="864965616"/>
              </p:ext>
            </p:extLst>
          </p:nvPr>
        </p:nvGraphicFramePr>
        <p:xfrm>
          <a:off x="4955998" y="1837266"/>
          <a:ext cx="3424909" cy="4432643"/>
        </p:xfrm>
        <a:graphic>
          <a:graphicData uri="http://schemas.openxmlformats.org/presentationml/2006/ole">
            <mc:AlternateContent xmlns:mc="http://schemas.openxmlformats.org/markup-compatibility/2006">
              <mc:Choice xmlns:v="urn:schemas-microsoft-com:vml" Requires="v">
                <p:oleObj spid="_x0000_s1039" name="Acrobat Document" r:id="rId3" imgW="5829156" imgH="7543672" progId="Acrobat.Document.DC">
                  <p:embed/>
                </p:oleObj>
              </mc:Choice>
              <mc:Fallback>
                <p:oleObj name="Acrobat Document" r:id="rId3" imgW="5829156" imgH="7543672" progId="Acrobat.Document.DC">
                  <p:embed/>
                  <p:pic>
                    <p:nvPicPr>
                      <p:cNvPr id="7" name="Object 6">
                        <a:extLst>
                          <a:ext uri="{FF2B5EF4-FFF2-40B4-BE49-F238E27FC236}">
                            <a16:creationId xmlns:a16="http://schemas.microsoft.com/office/drawing/2014/main" id="{B64D5C5F-CFCB-40BC-8E54-1EA8CC046058}"/>
                          </a:ext>
                        </a:extLst>
                      </p:cNvPr>
                      <p:cNvPicPr/>
                      <p:nvPr/>
                    </p:nvPicPr>
                    <p:blipFill>
                      <a:blip r:embed="rId4"/>
                      <a:stretch>
                        <a:fillRect/>
                      </a:stretch>
                    </p:blipFill>
                    <p:spPr>
                      <a:xfrm>
                        <a:off x="4955998" y="1837266"/>
                        <a:ext cx="3424909" cy="4432643"/>
                      </a:xfrm>
                      <a:prstGeom prst="rect">
                        <a:avLst/>
                      </a:prstGeom>
                    </p:spPr>
                  </p:pic>
                </p:oleObj>
              </mc:Fallback>
            </mc:AlternateContent>
          </a:graphicData>
        </a:graphic>
      </p:graphicFrame>
      <p:sp>
        <p:nvSpPr>
          <p:cNvPr id="8" name="Subhead">
            <a:extLst>
              <a:ext uri="{FF2B5EF4-FFF2-40B4-BE49-F238E27FC236}">
                <a16:creationId xmlns:a16="http://schemas.microsoft.com/office/drawing/2014/main" id="{46A65139-A637-411D-8F63-0FC18B0DD3DB}"/>
              </a:ext>
            </a:extLst>
          </p:cNvPr>
          <p:cNvSpPr txBox="1">
            <a:spLocks/>
          </p:cNvSpPr>
          <p:nvPr/>
        </p:nvSpPr>
        <p:spPr>
          <a:xfrm>
            <a:off x="1959294" y="1415980"/>
            <a:ext cx="5491495" cy="338554"/>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r>
              <a:rPr lang="en-US" dirty="0"/>
              <a:t>Employee</a:t>
            </a:r>
          </a:p>
        </p:txBody>
      </p:sp>
    </p:spTree>
    <p:extLst>
      <p:ext uri="{BB962C8B-B14F-4D97-AF65-F5344CB8AC3E}">
        <p14:creationId xmlns:p14="http://schemas.microsoft.com/office/powerpoint/2010/main" val="1999516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pPr algn="ctr"/>
            <a:r>
              <a:rPr lang="en-US" dirty="0"/>
              <a:t>Business Office</a:t>
            </a:r>
          </a:p>
        </p:txBody>
      </p:sp>
      <p:sp>
        <p:nvSpPr>
          <p:cNvPr id="3" name="Subhead">
            <a:extLst>
              <a:ext uri="{FF2B5EF4-FFF2-40B4-BE49-F238E27FC236}">
                <a16:creationId xmlns:a16="http://schemas.microsoft.com/office/drawing/2014/main" id="{9A551606-6DE1-BD45-B8A4-1DCA2AC5D6EC}"/>
              </a:ext>
            </a:extLst>
          </p:cNvPr>
          <p:cNvSpPr>
            <a:spLocks noGrp="1"/>
          </p:cNvSpPr>
          <p:nvPr>
            <p:ph type="subTitle" idx="1"/>
          </p:nvPr>
        </p:nvSpPr>
        <p:spPr>
          <a:xfrm>
            <a:off x="1959294" y="1090918"/>
            <a:ext cx="5491495" cy="338554"/>
          </a:xfrm>
        </p:spPr>
        <p:txBody>
          <a:bodyPr/>
          <a:lstStyle/>
          <a:p>
            <a:pPr algn="ctr"/>
            <a:r>
              <a:rPr lang="en-US" dirty="0"/>
              <a:t>Reimbursements</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775318" y="1852419"/>
            <a:ext cx="6172902" cy="4326122"/>
          </a:xfrm>
        </p:spPr>
        <p:txBody>
          <a:bodyPr vert="horz" lIns="0" tIns="0" rIns="0" bIns="0" rtlCol="0" anchor="t">
            <a:noAutofit/>
          </a:bodyPr>
          <a:lstStyle/>
          <a:p>
            <a:pPr lvl="1"/>
            <a:r>
              <a:rPr lang="en-US" sz="1500" b="1" dirty="0"/>
              <a:t>Receipts</a:t>
            </a:r>
          </a:p>
          <a:p>
            <a:pPr lvl="2"/>
            <a:r>
              <a:rPr lang="en-US" sz="1500" dirty="0"/>
              <a:t>All receipts must be submitted</a:t>
            </a:r>
          </a:p>
          <a:p>
            <a:pPr lvl="2"/>
            <a:r>
              <a:rPr lang="en-US" sz="1500" dirty="0"/>
              <a:t>Receipts need to show last four digits of the card used to make the purchase</a:t>
            </a:r>
          </a:p>
          <a:p>
            <a:pPr lvl="2"/>
            <a:r>
              <a:rPr lang="en-US" sz="1500" dirty="0"/>
              <a:t>If receipt does not show the last four digits, a bank statement can be submitted (screenshot acceptable) showing the purchase.</a:t>
            </a:r>
          </a:p>
          <a:p>
            <a:pPr lvl="3"/>
            <a:r>
              <a:rPr lang="en-US" sz="1500" i="1" dirty="0"/>
              <a:t>The statement needs to show the last four digits of the card</a:t>
            </a:r>
          </a:p>
          <a:p>
            <a:pPr lvl="3"/>
            <a:r>
              <a:rPr lang="en-US" sz="1500" i="1" dirty="0"/>
              <a:t>All personal information should be blacked out</a:t>
            </a:r>
          </a:p>
          <a:p>
            <a:pPr lvl="2"/>
            <a:r>
              <a:rPr lang="en-US" sz="1500" dirty="0"/>
              <a:t>If mileage is requested, a Google Map can be submitted showing their route and calculated mileage.</a:t>
            </a:r>
          </a:p>
          <a:p>
            <a:pPr lvl="3"/>
            <a:r>
              <a:rPr lang="en-US" sz="1500" dirty="0"/>
              <a:t>Double the mileage to show the roundtrip total and use that for the total reimbursement</a:t>
            </a:r>
          </a:p>
          <a:p>
            <a:pPr lvl="4"/>
            <a:r>
              <a:rPr lang="en-US" sz="1500" i="1" dirty="0"/>
              <a:t>Mileage is currently reimbursed at the rate of 0.655</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a:xfrm>
            <a:off x="7602587" y="6202177"/>
            <a:ext cx="778320" cy="323968"/>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bg1">
                    <a:alpha val="70000"/>
                  </a:schemeClr>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C8DACD-4E35-4E4C-AC75-C3DE50F04E7E}" type="datetime1">
              <a:rPr lang="en-US" smtClean="0"/>
              <a:pPr/>
              <a:t>10/25/2023</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defPPr>
              <a:defRPr lang="en-US"/>
            </a:defPPr>
            <a:lvl1pPr marL="0" algn="ctr" defTabSz="457200" rtl="0" eaLnBrk="1" latinLnBrk="0" hangingPunct="1">
              <a:defRPr sz="1000" b="1" i="0" kern="1200" spc="0" baseline="0">
                <a:solidFill>
                  <a:schemeClr val="bg1"/>
                </a:solidFill>
                <a:latin typeface="Acumin Pro Semibold"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A6979-0714-4377-B894-6BE4C2D6E202}" type="slidenum">
              <a:rPr lang="en-US" smtClean="0"/>
              <a:pPr/>
              <a:t>9</a:t>
            </a:fld>
            <a:endParaRPr lang="en-US" dirty="0"/>
          </a:p>
        </p:txBody>
      </p:sp>
      <p:sp>
        <p:nvSpPr>
          <p:cNvPr id="8" name="Subhead">
            <a:extLst>
              <a:ext uri="{FF2B5EF4-FFF2-40B4-BE49-F238E27FC236}">
                <a16:creationId xmlns:a16="http://schemas.microsoft.com/office/drawing/2014/main" id="{04C555FE-FF25-49FD-AF40-BF791063E11E}"/>
              </a:ext>
            </a:extLst>
          </p:cNvPr>
          <p:cNvSpPr txBox="1">
            <a:spLocks/>
          </p:cNvSpPr>
          <p:nvPr/>
        </p:nvSpPr>
        <p:spPr>
          <a:xfrm>
            <a:off x="1959294" y="1477072"/>
            <a:ext cx="5491495" cy="338554"/>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r>
              <a:rPr lang="en-US" dirty="0"/>
              <a:t>Employee</a:t>
            </a:r>
          </a:p>
        </p:txBody>
      </p:sp>
      <p:pic>
        <p:nvPicPr>
          <p:cNvPr id="12290" name="Picture 2" descr="Reimbursement Stock Illustrations – 3,090 Reimbursement Stock  Illustrations, Vectors &amp; Clipart - Dreamstime">
            <a:extLst>
              <a:ext uri="{FF2B5EF4-FFF2-40B4-BE49-F238E27FC236}">
                <a16:creationId xmlns:a16="http://schemas.microsoft.com/office/drawing/2014/main" id="{A475C82F-48AC-4683-82F6-85EB01F7D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2483" y="2468766"/>
            <a:ext cx="1849933" cy="167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203970"/>
      </p:ext>
    </p:extLst>
  </p:cSld>
  <p:clrMapOvr>
    <a:masterClrMapping/>
  </p:clrMapOvr>
</p:sld>
</file>

<file path=ppt/theme/theme1.xml><?xml version="1.0" encoding="utf-8"?>
<a:theme xmlns:a="http://schemas.openxmlformats.org/drawingml/2006/main" name="Purdue2">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A6968510-3104-4858-AB5D-EC219EC51E28}" vid="{447CA9B2-36C1-4369-83B9-6C1097348E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C082F8C5BA5F4297C0EA867AD8C0A4" ma:contentTypeVersion="2" ma:contentTypeDescription="Create a new document." ma:contentTypeScope="" ma:versionID="fdb653bccef6656258289880ee83db63">
  <xsd:schema xmlns:xsd="http://www.w3.org/2001/XMLSchema" xmlns:xs="http://www.w3.org/2001/XMLSchema" xmlns:p="http://schemas.microsoft.com/office/2006/metadata/properties" xmlns:ns2="72f4af81-274a-44a5-84f2-03b81382dafc" targetNamespace="http://schemas.microsoft.com/office/2006/metadata/properties" ma:root="true" ma:fieldsID="dc8284b35c84f637c9edba47e943d714" ns2:_="">
    <xsd:import namespace="72f4af81-274a-44a5-84f2-03b81382daf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f4af81-274a-44a5-84f2-03b81382da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15A373-EDD3-4DE3-A354-523F09C442B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B668807-693B-4DF9-B14C-BCB8ABCD7E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f4af81-274a-44a5-84f2-03b81382da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E438AA-4B1F-4652-AD0A-D695FE8316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BRAND-PPT-TEMPLATE_StdScreen_Embedded-Brand-Fonts_Cross-Platform_Black</Template>
  <TotalTime>1792</TotalTime>
  <Words>2531</Words>
  <Application>Microsoft Office PowerPoint</Application>
  <PresentationFormat>On-screen Show (4:3)</PresentationFormat>
  <Paragraphs>400</Paragraphs>
  <Slides>37</Slides>
  <Notes>6</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51" baseType="lpstr">
      <vt:lpstr>Arial</vt:lpstr>
      <vt:lpstr>United Sans Cd Md</vt:lpstr>
      <vt:lpstr>Acumin Pro Medium</vt:lpstr>
      <vt:lpstr>Acumin Pro</vt:lpstr>
      <vt:lpstr>Arial,Sans-Serif</vt:lpstr>
      <vt:lpstr>Acumin Pro ExtraCondensed Smbd</vt:lpstr>
      <vt:lpstr>United Sans Rg Md</vt:lpstr>
      <vt:lpstr>Acumin Pro ExtraCondensed</vt:lpstr>
      <vt:lpstr>Acumin Pro Semibold</vt:lpstr>
      <vt:lpstr>Wingdings</vt:lpstr>
      <vt:lpstr>Acumin Pro SemiCondensed</vt:lpstr>
      <vt:lpstr>Calibri</vt:lpstr>
      <vt:lpstr>Purdue2</vt:lpstr>
      <vt:lpstr>Acrobat Document</vt:lpstr>
      <vt:lpstr>Business Office     Reimbursement Process</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Business Office</vt:lpstr>
      <vt:lpstr>Contact Information</vt:lpstr>
      <vt:lpstr>Business Office Contacts </vt:lpstr>
      <vt:lpstr>Business Office</vt:lpstr>
      <vt:lpstr>Business Office</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Underwood, Heather D</dc:creator>
  <cp:lastModifiedBy>Underwood, Heather D</cp:lastModifiedBy>
  <cp:revision>571</cp:revision>
  <dcterms:created xsi:type="dcterms:W3CDTF">2022-09-08T19:23:38Z</dcterms:created>
  <dcterms:modified xsi:type="dcterms:W3CDTF">2023-10-25T16:27:29Z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0x01010020C082F8C5BA5F4297C0EA867AD8C0A4</vt:lpwstr>
  </property>
  <property fmtid="{D5CDD505-2E9C-101B-9397-08002B2CF9AE}" pid="3" name="MSIP_Label_4044bd30-2ed7-4c9d-9d12-46200872a97b_Enabled">
    <vt:lpwstr>true</vt:lpwstr>
  </property>
  <property fmtid="{D5CDD505-2E9C-101B-9397-08002B2CF9AE}" pid="4" name="MSIP_Label_4044bd30-2ed7-4c9d-9d12-46200872a97b_SetDate">
    <vt:lpwstr>2023-02-10T13:56:33Z</vt:lpwstr>
  </property>
  <property fmtid="{D5CDD505-2E9C-101B-9397-08002B2CF9AE}" pid="5" name="MSIP_Label_4044bd30-2ed7-4c9d-9d12-46200872a97b_Method">
    <vt:lpwstr>Standard</vt:lpwstr>
  </property>
  <property fmtid="{D5CDD505-2E9C-101B-9397-08002B2CF9AE}" pid="6" name="MSIP_Label_4044bd30-2ed7-4c9d-9d12-46200872a97b_Name">
    <vt:lpwstr>defa4170-0d19-0005-0004-bc88714345d2</vt:lpwstr>
  </property>
  <property fmtid="{D5CDD505-2E9C-101B-9397-08002B2CF9AE}" pid="7" name="MSIP_Label_4044bd30-2ed7-4c9d-9d12-46200872a97b_SiteId">
    <vt:lpwstr>4130bd39-7c53-419c-b1e5-8758d6d63f21</vt:lpwstr>
  </property>
  <property fmtid="{D5CDD505-2E9C-101B-9397-08002B2CF9AE}" pid="8" name="MSIP_Label_4044bd30-2ed7-4c9d-9d12-46200872a97b_ActionId">
    <vt:lpwstr>f16c60cf-e515-47a7-b6d1-0e0d87575a07</vt:lpwstr>
  </property>
  <property fmtid="{D5CDD505-2E9C-101B-9397-08002B2CF9AE}" pid="9" name="MSIP_Label_4044bd30-2ed7-4c9d-9d12-46200872a97b_ContentBits">
    <vt:lpwstr>0</vt:lpwstr>
  </property>
</Properties>
</file>